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10.xml" ContentType="application/vnd.openxmlformats-officedocument.theme+xml"/>
  <Override PartName="/ppt/tags/tag64.xml" ContentType="application/vnd.openxmlformats-officedocument.presentationml.tags+xml"/>
  <Override PartName="/ppt/notesSlides/notesSlide1.xml" ContentType="application/vnd.openxmlformats-officedocument.presentationml.notesSlide+xml"/>
  <Override PartName="/ppt/tags/tag65.xml" ContentType="application/vnd.openxmlformats-officedocument.presentationml.tags+xml"/>
  <Override PartName="/ppt/notesSlides/notesSlide2.xml" ContentType="application/vnd.openxmlformats-officedocument.presentationml.notesSlide+xml"/>
  <Override PartName="/ppt/tags/tag66.xml" ContentType="application/vnd.openxmlformats-officedocument.presentationml.tags+xml"/>
  <Override PartName="/ppt/notesSlides/notesSlide3.xml" ContentType="application/vnd.openxmlformats-officedocument.presentationml.notesSlide+xml"/>
  <Override PartName="/ppt/tags/tag67.xml" ContentType="application/vnd.openxmlformats-officedocument.presentationml.tags+xml"/>
  <Override PartName="/ppt/notesSlides/notesSlide4.xml" ContentType="application/vnd.openxmlformats-officedocument.presentationml.notesSlide+xml"/>
  <Override PartName="/ppt/tags/tag68.xml" ContentType="application/vnd.openxmlformats-officedocument.presentationml.tags+xml"/>
  <Override PartName="/ppt/notesSlides/notesSlide5.xml" ContentType="application/vnd.openxmlformats-officedocument.presentationml.notesSlide+xml"/>
  <Override PartName="/ppt/tags/tag69.xml" ContentType="application/vnd.openxmlformats-officedocument.presentationml.tags+xml"/>
  <Override PartName="/ppt/notesSlides/notesSlide6.xml" ContentType="application/vnd.openxmlformats-officedocument.presentationml.notesSlide+xml"/>
  <Override PartName="/ppt/tags/tag70.xml" ContentType="application/vnd.openxmlformats-officedocument.presentationml.tags+xml"/>
  <Override PartName="/ppt/notesSlides/notesSlide7.xml" ContentType="application/vnd.openxmlformats-officedocument.presentationml.notesSlide+xml"/>
  <Override PartName="/ppt/tags/tag71.xml" ContentType="application/vnd.openxmlformats-officedocument.presentationml.tags+xml"/>
  <Override PartName="/ppt/notesSlides/notesSlide8.xml" ContentType="application/vnd.openxmlformats-officedocument.presentationml.notesSlide+xml"/>
  <Override PartName="/ppt/tags/tag72.xml" ContentType="application/vnd.openxmlformats-officedocument.presentationml.tags+xml"/>
  <Override PartName="/ppt/notesSlides/notesSlide9.xml" ContentType="application/vnd.openxmlformats-officedocument.presentationml.notesSlide+xml"/>
  <Override PartName="/ppt/tags/tag73.xml" ContentType="application/vnd.openxmlformats-officedocument.presentationml.tags+xml"/>
  <Override PartName="/ppt/notesSlides/notesSlide10.xml" ContentType="application/vnd.openxmlformats-officedocument.presentationml.notesSlide+xml"/>
  <Override PartName="/ppt/tags/tag74.xml" ContentType="application/vnd.openxmlformats-officedocument.presentationml.tags+xml"/>
  <Override PartName="/ppt/notesSlides/notesSlide11.xml" ContentType="application/vnd.openxmlformats-officedocument.presentationml.notesSlide+xml"/>
  <Override PartName="/ppt/tags/tag75.xml" ContentType="application/vnd.openxmlformats-officedocument.presentationml.tags+xml"/>
  <Override PartName="/ppt/notesSlides/notesSlide12.xml" ContentType="application/vnd.openxmlformats-officedocument.presentationml.notesSlide+xml"/>
  <Override PartName="/ppt/tags/tag76.xml" ContentType="application/vnd.openxmlformats-officedocument.presentationml.tags+xml"/>
  <Override PartName="/ppt/notesSlides/notesSlide13.xml" ContentType="application/vnd.openxmlformats-officedocument.presentationml.notesSlide+xml"/>
  <Override PartName="/ppt/tags/tag77.xml" ContentType="application/vnd.openxmlformats-officedocument.presentationml.tags+xml"/>
  <Override PartName="/ppt/notesSlides/notesSlide14.xml" ContentType="application/vnd.openxmlformats-officedocument.presentationml.notesSlide+xml"/>
  <Override PartName="/ppt/tags/tag78.xml" ContentType="application/vnd.openxmlformats-officedocument.presentationml.tags+xml"/>
  <Override PartName="/ppt/notesSlides/notesSlide15.xml" ContentType="application/vnd.openxmlformats-officedocument.presentationml.notesSlide+xml"/>
  <Override PartName="/ppt/tags/tag79.xml" ContentType="application/vnd.openxmlformats-officedocument.presentationml.tags+xml"/>
  <Override PartName="/ppt/notesSlides/notesSlide16.xml" ContentType="application/vnd.openxmlformats-officedocument.presentationml.notesSlide+xml"/>
  <Override PartName="/ppt/tags/tag80.xml" ContentType="application/vnd.openxmlformats-officedocument.presentationml.tags+xml"/>
  <Override PartName="/ppt/notesSlides/notesSlide17.xml" ContentType="application/vnd.openxmlformats-officedocument.presentationml.notesSlide+xml"/>
  <Override PartName="/ppt/tags/tag81.xml" ContentType="application/vnd.openxmlformats-officedocument.presentationml.tags+xml"/>
  <Override PartName="/ppt/notesSlides/notesSlide18.xml" ContentType="application/vnd.openxmlformats-officedocument.presentationml.notesSlide+xml"/>
  <Override PartName="/ppt/tags/tag82.xml" ContentType="application/vnd.openxmlformats-officedocument.presentationml.tags+xml"/>
  <Override PartName="/ppt/notesSlides/notesSlide19.xml" ContentType="application/vnd.openxmlformats-officedocument.presentationml.notesSlide+xml"/>
  <Override PartName="/ppt/tags/tag83.xml" ContentType="application/vnd.openxmlformats-officedocument.presentationml.tags+xml"/>
  <Override PartName="/ppt/notesSlides/notesSlide20.xml" ContentType="application/vnd.openxmlformats-officedocument.presentationml.notesSlide+xml"/>
  <Override PartName="/ppt/tags/tag84.xml" ContentType="application/vnd.openxmlformats-officedocument.presentationml.tags+xml"/>
  <Override PartName="/ppt/notesSlides/notesSlide21.xml" ContentType="application/vnd.openxmlformats-officedocument.presentationml.notesSlide+xml"/>
  <Override PartName="/ppt/tags/tag85.xml" ContentType="application/vnd.openxmlformats-officedocument.presentationml.tags+xml"/>
  <Override PartName="/ppt/notesSlides/notesSlide22.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tags/tag93.xml" ContentType="application/vnd.openxmlformats-officedocument.presentationml.tags+xml"/>
  <Override PartName="/ppt/notesSlides/notesSlide24.xml" ContentType="application/vnd.openxmlformats-officedocument.presentationml.notesSlide+xml"/>
  <Override PartName="/ppt/tags/tag94.xml" ContentType="application/vnd.openxmlformats-officedocument.presentationml.tags+xml"/>
  <Override PartName="/ppt/notesSlides/notesSlide25.xml" ContentType="application/vnd.openxmlformats-officedocument.presentationml.notesSlide+xml"/>
  <Override PartName="/ppt/tags/tag95.xml" ContentType="application/vnd.openxmlformats-officedocument.presentationml.tags+xml"/>
  <Override PartName="/ppt/notesSlides/notesSlide26.xml" ContentType="application/vnd.openxmlformats-officedocument.presentationml.notesSlide+xml"/>
  <Override PartName="/ppt/tags/tag96.xml" ContentType="application/vnd.openxmlformats-officedocument.presentationml.tags+xml"/>
  <Override PartName="/ppt/notesSlides/notesSlide27.xml" ContentType="application/vnd.openxmlformats-officedocument.presentationml.notesSlide+xml"/>
  <Override PartName="/ppt/tags/tag97.xml" ContentType="application/vnd.openxmlformats-officedocument.presentationml.tags+xml"/>
  <Override PartName="/ppt/notesSlides/notesSlide28.xml" ContentType="application/vnd.openxmlformats-officedocument.presentationml.notesSlide+xml"/>
  <Override PartName="/ppt/tags/tag98.xml" ContentType="application/vnd.openxmlformats-officedocument.presentationml.tags+xml"/>
  <Override PartName="/ppt/notesSlides/notesSlide29.xml" ContentType="application/vnd.openxmlformats-officedocument.presentationml.notesSlide+xml"/>
  <Override PartName="/ppt/tags/tag99.xml" ContentType="application/vnd.openxmlformats-officedocument.presentationml.tags+xml"/>
  <Override PartName="/ppt/notesSlides/notesSlide30.xml" ContentType="application/vnd.openxmlformats-officedocument.presentationml.notesSlide+xml"/>
  <Override PartName="/ppt/tags/tag100.xml" ContentType="application/vnd.openxmlformats-officedocument.presentationml.tags+xml"/>
  <Override PartName="/ppt/notesSlides/notesSlide31.xml" ContentType="application/vnd.openxmlformats-officedocument.presentationml.notesSlide+xml"/>
  <Override PartName="/ppt/tags/tag101.xml" ContentType="application/vnd.openxmlformats-officedocument.presentationml.tags+xml"/>
  <Override PartName="/ppt/notesSlides/notesSlide32.xml" ContentType="application/vnd.openxmlformats-officedocument.presentationml.notesSlide+xml"/>
  <Override PartName="/ppt/tags/tag102.xml" ContentType="application/vnd.openxmlformats-officedocument.presentationml.tags+xml"/>
  <Override PartName="/ppt/notesSlides/notesSlide33.xml" ContentType="application/vnd.openxmlformats-officedocument.presentationml.notesSlide+xml"/>
  <Override PartName="/ppt/tags/tag103.xml" ContentType="application/vnd.openxmlformats-officedocument.presentationml.tags+xml"/>
  <Override PartName="/ppt/notesSlides/notesSlide34.xml" ContentType="application/vnd.openxmlformats-officedocument.presentationml.notesSlide+xml"/>
  <Override PartName="/ppt/tags/tag104.xml" ContentType="application/vnd.openxmlformats-officedocument.presentationml.tags+xml"/>
  <Override PartName="/ppt/notesSlides/notesSlide35.xml" ContentType="application/vnd.openxmlformats-officedocument.presentationml.notesSlide+xml"/>
  <Override PartName="/ppt/tags/tag105.xml" ContentType="application/vnd.openxmlformats-officedocument.presentationml.tags+xml"/>
  <Override PartName="/ppt/notesSlides/notesSlide36.xml" ContentType="application/vnd.openxmlformats-officedocument.presentationml.notesSlide+xml"/>
  <Override PartName="/ppt/tags/tag106.xml" ContentType="application/vnd.openxmlformats-officedocument.presentationml.tags+xml"/>
  <Override PartName="/ppt/notesSlides/notesSlide37.xml" ContentType="application/vnd.openxmlformats-officedocument.presentationml.notesSlide+xml"/>
  <Override PartName="/ppt/tags/tag107.xml" ContentType="application/vnd.openxmlformats-officedocument.presentationml.tags+xml"/>
  <Override PartName="/ppt/notesSlides/notesSlide38.xml" ContentType="application/vnd.openxmlformats-officedocument.presentationml.notesSlide+xml"/>
  <Override PartName="/ppt/tags/tag108.xml" ContentType="application/vnd.openxmlformats-officedocument.presentationml.tags+xml"/>
  <Override PartName="/ppt/notesSlides/notesSlide39.xml" ContentType="application/vnd.openxmlformats-officedocument.presentationml.notesSlide+xml"/>
  <Override PartName="/ppt/tags/tag109.xml" ContentType="application/vnd.openxmlformats-officedocument.presentationml.tags+xml"/>
  <Override PartName="/ppt/notesSlides/notesSlide40.xml" ContentType="application/vnd.openxmlformats-officedocument.presentationml.notesSlide+xml"/>
  <Override PartName="/ppt/tags/tag110.xml" ContentType="application/vnd.openxmlformats-officedocument.presentationml.tags+xml"/>
  <Override PartName="/ppt/notesSlides/notesSlide41.xml" ContentType="application/vnd.openxmlformats-officedocument.presentationml.notesSlide+xml"/>
  <Override PartName="/ppt/tags/tag111.xml" ContentType="application/vnd.openxmlformats-officedocument.presentationml.tags+xml"/>
  <Override PartName="/ppt/notesSlides/notesSlide42.xml" ContentType="application/vnd.openxmlformats-officedocument.presentationml.notesSlide+xml"/>
  <Override PartName="/ppt/tags/tag112.xml" ContentType="application/vnd.openxmlformats-officedocument.presentationml.tags+xml"/>
  <Override PartName="/ppt/notesSlides/notesSlide43.xml" ContentType="application/vnd.openxmlformats-officedocument.presentationml.notesSlide+xml"/>
  <Override PartName="/ppt/tags/tag113.xml" ContentType="application/vnd.openxmlformats-officedocument.presentationml.tags+xml"/>
  <Override PartName="/ppt/notesSlides/notesSlide44.xml" ContentType="application/vnd.openxmlformats-officedocument.presentationml.notesSlide+xml"/>
  <Override PartName="/ppt/tags/tag114.xml" ContentType="application/vnd.openxmlformats-officedocument.presentationml.tags+xml"/>
  <Override PartName="/ppt/notesSlides/notesSlide45.xml" ContentType="application/vnd.openxmlformats-officedocument.presentationml.notesSlide+xml"/>
  <Override PartName="/ppt/tags/tag115.xml" ContentType="application/vnd.openxmlformats-officedocument.presentationml.tags+xml"/>
  <Override PartName="/ppt/notesSlides/notesSlide46.xml" ContentType="application/vnd.openxmlformats-officedocument.presentationml.notesSlide+xml"/>
  <Override PartName="/ppt/tags/tag116.xml" ContentType="application/vnd.openxmlformats-officedocument.presentationml.tags+xml"/>
  <Override PartName="/ppt/notesSlides/notesSlide47.xml" ContentType="application/vnd.openxmlformats-officedocument.presentationml.notesSlide+xml"/>
  <Override PartName="/ppt/tags/tag117.xml" ContentType="application/vnd.openxmlformats-officedocument.presentationml.tags+xml"/>
  <Override PartName="/ppt/notesSlides/notesSlide48.xml" ContentType="application/vnd.openxmlformats-officedocument.presentationml.notesSlide+xml"/>
  <Override PartName="/ppt/tags/tag118.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1"/>
    <p:sldMasterId id="2147483663" r:id="rId12"/>
    <p:sldMasterId id="2147483669" r:id="rId13"/>
    <p:sldMasterId id="2147483675" r:id="rId14"/>
    <p:sldMasterId id="2147483683" r:id="rId15"/>
    <p:sldMasterId id="2147483692" r:id="rId16"/>
    <p:sldMasterId id="2147483696" r:id="rId17"/>
    <p:sldMasterId id="2147483703" r:id="rId18"/>
    <p:sldMasterId id="2147483715" r:id="rId19"/>
  </p:sldMasterIdLst>
  <p:notesMasterIdLst>
    <p:notesMasterId r:id="rId85"/>
  </p:notesMasterIdLst>
  <p:sldIdLst>
    <p:sldId id="257" r:id="rId20"/>
    <p:sldId id="1037" r:id="rId21"/>
    <p:sldId id="1040" r:id="rId22"/>
    <p:sldId id="260" r:id="rId23"/>
    <p:sldId id="1048" r:id="rId24"/>
    <p:sldId id="1047" r:id="rId25"/>
    <p:sldId id="419" r:id="rId26"/>
    <p:sldId id="1022" r:id="rId27"/>
    <p:sldId id="1058" r:id="rId28"/>
    <p:sldId id="1060" r:id="rId29"/>
    <p:sldId id="996" r:id="rId30"/>
    <p:sldId id="1059" r:id="rId31"/>
    <p:sldId id="1057" r:id="rId32"/>
    <p:sldId id="1056" r:id="rId33"/>
    <p:sldId id="1004" r:id="rId34"/>
    <p:sldId id="1043" r:id="rId35"/>
    <p:sldId id="1061" r:id="rId36"/>
    <p:sldId id="1034" r:id="rId37"/>
    <p:sldId id="1041" r:id="rId38"/>
    <p:sldId id="1042" r:id="rId39"/>
    <p:sldId id="997" r:id="rId40"/>
    <p:sldId id="1010" r:id="rId41"/>
    <p:sldId id="1033" r:id="rId42"/>
    <p:sldId id="1035" r:id="rId43"/>
    <p:sldId id="1000" r:id="rId44"/>
    <p:sldId id="1062" r:id="rId45"/>
    <p:sldId id="267" r:id="rId46"/>
    <p:sldId id="269" r:id="rId47"/>
    <p:sldId id="268" r:id="rId48"/>
    <p:sldId id="258" r:id="rId49"/>
    <p:sldId id="266" r:id="rId50"/>
    <p:sldId id="275" r:id="rId51"/>
    <p:sldId id="1038" r:id="rId52"/>
    <p:sldId id="1029" r:id="rId53"/>
    <p:sldId id="1039" r:id="rId54"/>
    <p:sldId id="998" r:id="rId55"/>
    <p:sldId id="1008" r:id="rId56"/>
    <p:sldId id="1053" r:id="rId57"/>
    <p:sldId id="1046" r:id="rId58"/>
    <p:sldId id="1001" r:id="rId59"/>
    <p:sldId id="1055" r:id="rId60"/>
    <p:sldId id="1002" r:id="rId61"/>
    <p:sldId id="1054" r:id="rId62"/>
    <p:sldId id="1021" r:id="rId63"/>
    <p:sldId id="1052" r:id="rId64"/>
    <p:sldId id="1028" r:id="rId65"/>
    <p:sldId id="1023" r:id="rId66"/>
    <p:sldId id="1024" r:id="rId67"/>
    <p:sldId id="1025" r:id="rId68"/>
    <p:sldId id="1026" r:id="rId69"/>
    <p:sldId id="1027" r:id="rId70"/>
    <p:sldId id="1036" r:id="rId71"/>
    <p:sldId id="1003" r:id="rId72"/>
    <p:sldId id="1011" r:id="rId73"/>
    <p:sldId id="1012" r:id="rId74"/>
    <p:sldId id="1015" r:id="rId75"/>
    <p:sldId id="1014" r:id="rId76"/>
    <p:sldId id="1016" r:id="rId77"/>
    <p:sldId id="1017" r:id="rId78"/>
    <p:sldId id="1018" r:id="rId79"/>
    <p:sldId id="1019" r:id="rId80"/>
    <p:sldId id="1044" r:id="rId81"/>
    <p:sldId id="1050" r:id="rId82"/>
    <p:sldId id="1049" r:id="rId83"/>
    <p:sldId id="1051" r:id="rId84"/>
  </p:sldIdLst>
  <p:sldSz cx="12192000" cy="6858000"/>
  <p:notesSz cx="6858000" cy="9144000"/>
  <p:custDataLst>
    <p:custData r:id="rId6"/>
    <p:custData r:id="rId4"/>
    <p:custData r:id="rId5"/>
    <p:custData r:id="rId2"/>
    <p:custData r:id="rId8"/>
    <p:custData r:id="rId10"/>
    <p:custData r:id="rId1"/>
    <p:tags r:id="rId8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ston, Gabrielle D" initials="GD" lastIdx="1" clrIdx="0">
    <p:extLst>
      <p:ext uri="{19B8F6BF-5375-455C-9EA6-DF929625EA0E}">
        <p15:presenceInfo xmlns:p15="http://schemas.microsoft.com/office/powerpoint/2012/main" userId="S::ggaston6@gatech.edu::a4fe992f-f8dd-48c2-a240-aa377af92243" providerId="AD"/>
      </p:ext>
    </p:extLst>
  </p:cmAuthor>
  <p:cmAuthor id="2" name="Gaston, Gabrielle D" initials="GGD" lastIdx="1" clrIdx="1">
    <p:extLst>
      <p:ext uri="{19B8F6BF-5375-455C-9EA6-DF929625EA0E}">
        <p15:presenceInfo xmlns:p15="http://schemas.microsoft.com/office/powerpoint/2012/main" userId="S-1-5-21-1177238915-2111687655-1060284298-1580448" providerId="AD"/>
      </p:ext>
    </p:extLst>
  </p:cmAuthor>
  <p:cmAuthor id="3" name="Leinbach, Jeffrey M" initials="LJM" lastIdx="17" clrIdx="2">
    <p:extLst>
      <p:ext uri="{19B8F6BF-5375-455C-9EA6-DF929625EA0E}">
        <p15:presenceInfo xmlns:p15="http://schemas.microsoft.com/office/powerpoint/2012/main" userId="Leinbach, Jeffrey M" providerId="None"/>
      </p:ext>
    </p:extLst>
  </p:cmAuthor>
  <p:cmAuthor id="4" name="Juliann Sedar" initials="JS" lastIdx="4" clrIdx="3">
    <p:extLst>
      <p:ext uri="{19B8F6BF-5375-455C-9EA6-DF929625EA0E}">
        <p15:presenceInfo xmlns:p15="http://schemas.microsoft.com/office/powerpoint/2012/main" userId="S::jsedar@huronconsultinggroup.com::bcb71cca-659d-4a0a-8732-5baeef6ffac5" providerId="AD"/>
      </p:ext>
    </p:extLst>
  </p:cmAuthor>
  <p:cmAuthor id="5" name="Phillips, Gregory A" initials="PGA" lastIdx="3" clrIdx="4">
    <p:extLst>
      <p:ext uri="{19B8F6BF-5375-455C-9EA6-DF929625EA0E}">
        <p15:presenceInfo xmlns:p15="http://schemas.microsoft.com/office/powerpoint/2012/main" userId="S-1-5-21-1177238915-2111687655-1060284298-183333" providerId="AD"/>
      </p:ext>
    </p:extLst>
  </p:cmAuthor>
  <p:cmAuthor id="6" name="Elizabeth Stampley" initials="ES" lastIdx="3" clrIdx="5">
    <p:extLst>
      <p:ext uri="{19B8F6BF-5375-455C-9EA6-DF929625EA0E}">
        <p15:presenceInfo xmlns:p15="http://schemas.microsoft.com/office/powerpoint/2012/main" userId="S::estampley@huronconsultinggroup.com::144845d2-6ab2-41a5-be81-effe02c30f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0D0D"/>
    <a:srgbClr val="00254C"/>
    <a:srgbClr val="808080"/>
    <a:srgbClr val="EEB2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660"/>
  </p:normalViewPr>
  <p:slideViewPr>
    <p:cSldViewPr snapToGrid="0">
      <p:cViewPr varScale="1">
        <p:scale>
          <a:sx n="62" d="100"/>
          <a:sy n="62" d="100"/>
        </p:scale>
        <p:origin x="716" y="56"/>
      </p:cViewPr>
      <p:guideLst/>
    </p:cSldViewPr>
  </p:slideViewPr>
  <p:notesTextViewPr>
    <p:cViewPr>
      <p:scale>
        <a:sx n="1" d="1"/>
        <a:sy n="1" d="1"/>
      </p:scale>
      <p:origin x="0" y="0"/>
    </p:cViewPr>
  </p:notesTextViewPr>
  <p:sorterViewPr>
    <p:cViewPr>
      <p:scale>
        <a:sx n="43" d="100"/>
        <a:sy n="43"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viewProps" Target="viewProps.xml"/><Relationship Id="rId16" Type="http://schemas.openxmlformats.org/officeDocument/2006/relationships/slideMaster" Target="slideMasters/slideMaster6.xml"/><Relationship Id="rId11" Type="http://schemas.openxmlformats.org/officeDocument/2006/relationships/slideMaster" Target="slideMasters/slideMaster1.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5" Type="http://schemas.openxmlformats.org/officeDocument/2006/relationships/customXml" Target="../customXml/item5.xml"/><Relationship Id="rId90" Type="http://schemas.openxmlformats.org/officeDocument/2006/relationships/theme" Target="theme/theme1.xml"/><Relationship Id="rId14" Type="http://schemas.openxmlformats.org/officeDocument/2006/relationships/slideMaster" Target="slideMasters/slideMaster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8" Type="http://schemas.openxmlformats.org/officeDocument/2006/relationships/customXml" Target="../customXml/item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Master" Target="slideMasters/slideMaster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Master" Target="slideMasters/slideMaster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customXml" Target="../customXml/item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slideMaster" Target="slideMasters/slideMaster3.xml"/><Relationship Id="rId18" Type="http://schemas.openxmlformats.org/officeDocument/2006/relationships/slideMaster" Target="slideMasters/slideMaster8.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7" Type="http://schemas.openxmlformats.org/officeDocument/2006/relationships/customXml" Target="../customXml/item7.xml"/><Relationship Id="rId71" Type="http://schemas.openxmlformats.org/officeDocument/2006/relationships/slide" Target="slides/slide52.xml"/><Relationship Id="rId2" Type="http://schemas.openxmlformats.org/officeDocument/2006/relationships/customXml" Target="../customXml/item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commentAuthors" Target="commentAuthors.xml"/><Relationship Id="rId61" Type="http://schemas.openxmlformats.org/officeDocument/2006/relationships/slide" Target="slides/slide42.xml"/><Relationship Id="rId82" Type="http://schemas.openxmlformats.org/officeDocument/2006/relationships/slide" Target="slides/slide63.xml"/><Relationship Id="rId1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624D1-9349-4E05-84F7-1D0C8B1C5947}" type="datetimeFigureOut">
              <a:rPr lang="en-US" smtClean="0"/>
              <a:t>3/3/2020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3148B-CE23-4766-BEF6-EBAF680ECEB6}" type="slidenum">
              <a:rPr lang="en-US" smtClean="0"/>
              <a:t>‹#›</a:t>
            </a:fld>
            <a:endParaRPr lang="en-US" dirty="0"/>
          </a:p>
        </p:txBody>
      </p:sp>
    </p:spTree>
    <p:extLst>
      <p:ext uri="{BB962C8B-B14F-4D97-AF65-F5344CB8AC3E}">
        <p14:creationId xmlns:p14="http://schemas.microsoft.com/office/powerpoint/2010/main" val="325963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0FF80B-9D93-42DF-9642-12D4F216EC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623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12</a:t>
            </a:fld>
            <a:endParaRPr lang="en-US" dirty="0"/>
          </a:p>
        </p:txBody>
      </p:sp>
    </p:spTree>
    <p:extLst>
      <p:ext uri="{BB962C8B-B14F-4D97-AF65-F5344CB8AC3E}">
        <p14:creationId xmlns:p14="http://schemas.microsoft.com/office/powerpoint/2010/main" val="1848235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13</a:t>
            </a:fld>
            <a:endParaRPr lang="en-US" dirty="0"/>
          </a:p>
        </p:txBody>
      </p:sp>
    </p:spTree>
    <p:extLst>
      <p:ext uri="{BB962C8B-B14F-4D97-AF65-F5344CB8AC3E}">
        <p14:creationId xmlns:p14="http://schemas.microsoft.com/office/powerpoint/2010/main" val="495481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14</a:t>
            </a:fld>
            <a:endParaRPr lang="en-US" dirty="0"/>
          </a:p>
        </p:txBody>
      </p:sp>
    </p:spTree>
    <p:extLst>
      <p:ext uri="{BB962C8B-B14F-4D97-AF65-F5344CB8AC3E}">
        <p14:creationId xmlns:p14="http://schemas.microsoft.com/office/powerpoint/2010/main" val="3913119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15</a:t>
            </a:fld>
            <a:endParaRPr lang="en-US" dirty="0"/>
          </a:p>
        </p:txBody>
      </p:sp>
    </p:spTree>
    <p:extLst>
      <p:ext uri="{BB962C8B-B14F-4D97-AF65-F5344CB8AC3E}">
        <p14:creationId xmlns:p14="http://schemas.microsoft.com/office/powerpoint/2010/main" val="1546117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D23E48A9-C0B5-435B-8254-1A60D60DA36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931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17</a:t>
            </a:fld>
            <a:endParaRPr lang="en-US" dirty="0"/>
          </a:p>
        </p:txBody>
      </p:sp>
    </p:spTree>
    <p:extLst>
      <p:ext uri="{BB962C8B-B14F-4D97-AF65-F5344CB8AC3E}">
        <p14:creationId xmlns:p14="http://schemas.microsoft.com/office/powerpoint/2010/main" val="3949495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19</a:t>
            </a:fld>
            <a:endParaRPr lang="en-US" dirty="0"/>
          </a:p>
        </p:txBody>
      </p:sp>
    </p:spTree>
    <p:extLst>
      <p:ext uri="{BB962C8B-B14F-4D97-AF65-F5344CB8AC3E}">
        <p14:creationId xmlns:p14="http://schemas.microsoft.com/office/powerpoint/2010/main" val="1913830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20</a:t>
            </a:fld>
            <a:endParaRPr lang="en-US" dirty="0"/>
          </a:p>
        </p:txBody>
      </p:sp>
    </p:spTree>
    <p:extLst>
      <p:ext uri="{BB962C8B-B14F-4D97-AF65-F5344CB8AC3E}">
        <p14:creationId xmlns:p14="http://schemas.microsoft.com/office/powerpoint/2010/main" val="195533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21</a:t>
            </a:fld>
            <a:endParaRPr lang="en-US" dirty="0"/>
          </a:p>
        </p:txBody>
      </p:sp>
    </p:spTree>
    <p:extLst>
      <p:ext uri="{BB962C8B-B14F-4D97-AF65-F5344CB8AC3E}">
        <p14:creationId xmlns:p14="http://schemas.microsoft.com/office/powerpoint/2010/main" val="2835903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22</a:t>
            </a:fld>
            <a:endParaRPr lang="en-US" dirty="0"/>
          </a:p>
        </p:txBody>
      </p:sp>
    </p:spTree>
    <p:extLst>
      <p:ext uri="{BB962C8B-B14F-4D97-AF65-F5344CB8AC3E}">
        <p14:creationId xmlns:p14="http://schemas.microsoft.com/office/powerpoint/2010/main" val="762096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cs typeface="Arial" panose="020B0604020202020204"/>
              </a:rPr>
              <a:t>Level 1 and Level 2 Approvals Business Problem</a:t>
            </a:r>
          </a:p>
          <a:p>
            <a:pPr lvl="1"/>
            <a:r>
              <a:rPr lang="en-US" sz="2000" dirty="0">
                <a:cs typeface="Arial" panose="020B0604020202020204"/>
              </a:rPr>
              <a:t>By using two levels of approval at the departmental level, small departments will be unable to place employees at the first and second level of approval</a:t>
            </a:r>
          </a:p>
          <a:p>
            <a:pPr lvl="1"/>
            <a:r>
              <a:rPr lang="en-US" sz="2000" dirty="0">
                <a:cs typeface="Arial" panose="020B0604020202020204"/>
              </a:rPr>
              <a:t>Because all financial transactions are approved by the departmental finance representatives, these individuals must already dedicate time to approving transactions in Workday</a:t>
            </a:r>
          </a:p>
          <a:p>
            <a:r>
              <a:rPr lang="en-US" sz="2600" dirty="0"/>
              <a:t>Recommendation</a:t>
            </a:r>
          </a:p>
          <a:p>
            <a:pPr lvl="1"/>
            <a:r>
              <a:rPr lang="en-US" sz="2200" dirty="0"/>
              <a:t>Georgia Tech will modify their Approval Workflow Engine approach and require one level of approval at the departmental level in </a:t>
            </a:r>
            <a:r>
              <a:rPr lang="en-US" sz="2200" dirty="0" err="1"/>
              <a:t>OneUSG</a:t>
            </a:r>
            <a:r>
              <a:rPr lang="en-US" sz="2200" dirty="0"/>
              <a:t> connect</a:t>
            </a:r>
          </a:p>
          <a:p>
            <a:pPr lvl="1"/>
            <a:r>
              <a:rPr lang="en-US" sz="2200" dirty="0"/>
              <a:t>When needed, those employees initiating HCM transactions will ad-hoc Finance Representatives into the workflow</a:t>
            </a:r>
          </a:p>
          <a:p>
            <a:pPr lvl="1"/>
            <a:r>
              <a:rPr lang="en-US" sz="2200" dirty="0"/>
              <a:t>Senior Leadership will develop guidelines surrounding HCM Transactions that need financial approval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23148B-CE23-4766-BEF6-EBAF680EC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847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D23E48A9-C0B5-435B-8254-1A60D60DA36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109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25</a:t>
            </a:fld>
            <a:endParaRPr lang="en-US" dirty="0"/>
          </a:p>
        </p:txBody>
      </p:sp>
    </p:spTree>
    <p:extLst>
      <p:ext uri="{BB962C8B-B14F-4D97-AF65-F5344CB8AC3E}">
        <p14:creationId xmlns:p14="http://schemas.microsoft.com/office/powerpoint/2010/main" val="2585970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26</a:t>
            </a:fld>
            <a:endParaRPr lang="en-US" dirty="0"/>
          </a:p>
        </p:txBody>
      </p:sp>
    </p:spTree>
    <p:extLst>
      <p:ext uri="{BB962C8B-B14F-4D97-AF65-F5344CB8AC3E}">
        <p14:creationId xmlns:p14="http://schemas.microsoft.com/office/powerpoint/2010/main" val="990591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33</a:t>
            </a:fld>
            <a:endParaRPr lang="en-US" dirty="0"/>
          </a:p>
        </p:txBody>
      </p:sp>
    </p:spTree>
    <p:extLst>
      <p:ext uri="{BB962C8B-B14F-4D97-AF65-F5344CB8AC3E}">
        <p14:creationId xmlns:p14="http://schemas.microsoft.com/office/powerpoint/2010/main" val="554896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34</a:t>
            </a:fld>
            <a:endParaRPr lang="en-US" dirty="0"/>
          </a:p>
        </p:txBody>
      </p:sp>
    </p:spTree>
    <p:extLst>
      <p:ext uri="{BB962C8B-B14F-4D97-AF65-F5344CB8AC3E}">
        <p14:creationId xmlns:p14="http://schemas.microsoft.com/office/powerpoint/2010/main" val="1490620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35</a:t>
            </a:fld>
            <a:endParaRPr lang="en-US" dirty="0"/>
          </a:p>
        </p:txBody>
      </p:sp>
    </p:spTree>
    <p:extLst>
      <p:ext uri="{BB962C8B-B14F-4D97-AF65-F5344CB8AC3E}">
        <p14:creationId xmlns:p14="http://schemas.microsoft.com/office/powerpoint/2010/main" val="868206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36</a:t>
            </a:fld>
            <a:endParaRPr lang="en-US" dirty="0"/>
          </a:p>
        </p:txBody>
      </p:sp>
    </p:spTree>
    <p:extLst>
      <p:ext uri="{BB962C8B-B14F-4D97-AF65-F5344CB8AC3E}">
        <p14:creationId xmlns:p14="http://schemas.microsoft.com/office/powerpoint/2010/main" val="3654096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37</a:t>
            </a:fld>
            <a:endParaRPr lang="en-US" dirty="0"/>
          </a:p>
        </p:txBody>
      </p:sp>
    </p:spTree>
    <p:extLst>
      <p:ext uri="{BB962C8B-B14F-4D97-AF65-F5344CB8AC3E}">
        <p14:creationId xmlns:p14="http://schemas.microsoft.com/office/powerpoint/2010/main" val="252105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38</a:t>
            </a:fld>
            <a:endParaRPr lang="en-US" dirty="0"/>
          </a:p>
        </p:txBody>
      </p:sp>
    </p:spTree>
    <p:extLst>
      <p:ext uri="{BB962C8B-B14F-4D97-AF65-F5344CB8AC3E}">
        <p14:creationId xmlns:p14="http://schemas.microsoft.com/office/powerpoint/2010/main" val="2814021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39</a:t>
            </a:fld>
            <a:endParaRPr lang="en-US" dirty="0"/>
          </a:p>
        </p:txBody>
      </p:sp>
    </p:spTree>
    <p:extLst>
      <p:ext uri="{BB962C8B-B14F-4D97-AF65-F5344CB8AC3E}">
        <p14:creationId xmlns:p14="http://schemas.microsoft.com/office/powerpoint/2010/main" val="1814880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cs typeface="Arial" panose="020B0604020202020204"/>
              </a:rPr>
              <a:t>Level 1 and Level 2 Approvals Business Problem</a:t>
            </a:r>
          </a:p>
          <a:p>
            <a:pPr lvl="1"/>
            <a:r>
              <a:rPr lang="en-US" sz="2000" dirty="0">
                <a:cs typeface="Arial" panose="020B0604020202020204"/>
              </a:rPr>
              <a:t>By using two levels of approval at the departmental level, small departments will be unable to place employees at the first and second level of approval</a:t>
            </a:r>
          </a:p>
          <a:p>
            <a:pPr lvl="1"/>
            <a:r>
              <a:rPr lang="en-US" sz="2000" dirty="0">
                <a:cs typeface="Arial" panose="020B0604020202020204"/>
              </a:rPr>
              <a:t>Because all financial transactions are approved by the departmental finance representatives, these individuals must already dedicate time to approving transactions in Workday</a:t>
            </a:r>
          </a:p>
          <a:p>
            <a:r>
              <a:rPr lang="en-US" sz="2600" dirty="0"/>
              <a:t>Recommendation</a:t>
            </a:r>
          </a:p>
          <a:p>
            <a:pPr lvl="1"/>
            <a:r>
              <a:rPr lang="en-US" sz="2200" dirty="0"/>
              <a:t>Georgia Tech will modify their Approval Workflow Engine approach and require one level of approval at the departmental level in </a:t>
            </a:r>
            <a:r>
              <a:rPr lang="en-US" sz="2200" dirty="0" err="1"/>
              <a:t>OneUSG</a:t>
            </a:r>
            <a:r>
              <a:rPr lang="en-US" sz="2200" dirty="0"/>
              <a:t> connect</a:t>
            </a:r>
          </a:p>
          <a:p>
            <a:pPr lvl="1"/>
            <a:r>
              <a:rPr lang="en-US" sz="2200" dirty="0"/>
              <a:t>When needed, those employees initiating HCM transactions will ad-hoc Finance Representatives into the workflow</a:t>
            </a:r>
          </a:p>
          <a:p>
            <a:pPr lvl="1"/>
            <a:r>
              <a:rPr lang="en-US" sz="2200" dirty="0"/>
              <a:t>Senior Leadership will develop guidelines surrounding HCM Transactions that need financial approval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23148B-CE23-4766-BEF6-EBAF680ECE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51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40</a:t>
            </a:fld>
            <a:endParaRPr lang="en-US" dirty="0"/>
          </a:p>
        </p:txBody>
      </p:sp>
    </p:spTree>
    <p:extLst>
      <p:ext uri="{BB962C8B-B14F-4D97-AF65-F5344CB8AC3E}">
        <p14:creationId xmlns:p14="http://schemas.microsoft.com/office/powerpoint/2010/main" val="1635442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41</a:t>
            </a:fld>
            <a:endParaRPr lang="en-US" dirty="0"/>
          </a:p>
        </p:txBody>
      </p:sp>
    </p:spTree>
    <p:extLst>
      <p:ext uri="{BB962C8B-B14F-4D97-AF65-F5344CB8AC3E}">
        <p14:creationId xmlns:p14="http://schemas.microsoft.com/office/powerpoint/2010/main" val="707236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42</a:t>
            </a:fld>
            <a:endParaRPr lang="en-US" dirty="0"/>
          </a:p>
        </p:txBody>
      </p:sp>
    </p:spTree>
    <p:extLst>
      <p:ext uri="{BB962C8B-B14F-4D97-AF65-F5344CB8AC3E}">
        <p14:creationId xmlns:p14="http://schemas.microsoft.com/office/powerpoint/2010/main" val="2017492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43</a:t>
            </a:fld>
            <a:endParaRPr lang="en-US" dirty="0"/>
          </a:p>
        </p:txBody>
      </p:sp>
    </p:spTree>
    <p:extLst>
      <p:ext uri="{BB962C8B-B14F-4D97-AF65-F5344CB8AC3E}">
        <p14:creationId xmlns:p14="http://schemas.microsoft.com/office/powerpoint/2010/main" val="1597557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48</a:t>
            </a:fld>
            <a:endParaRPr lang="en-US" dirty="0"/>
          </a:p>
        </p:txBody>
      </p:sp>
    </p:spTree>
    <p:extLst>
      <p:ext uri="{BB962C8B-B14F-4D97-AF65-F5344CB8AC3E}">
        <p14:creationId xmlns:p14="http://schemas.microsoft.com/office/powerpoint/2010/main" val="1431196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49</a:t>
            </a:fld>
            <a:endParaRPr lang="en-US" dirty="0"/>
          </a:p>
        </p:txBody>
      </p:sp>
    </p:spTree>
    <p:extLst>
      <p:ext uri="{BB962C8B-B14F-4D97-AF65-F5344CB8AC3E}">
        <p14:creationId xmlns:p14="http://schemas.microsoft.com/office/powerpoint/2010/main" val="1460347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50</a:t>
            </a:fld>
            <a:endParaRPr lang="en-US" dirty="0"/>
          </a:p>
        </p:txBody>
      </p:sp>
    </p:spTree>
    <p:extLst>
      <p:ext uri="{BB962C8B-B14F-4D97-AF65-F5344CB8AC3E}">
        <p14:creationId xmlns:p14="http://schemas.microsoft.com/office/powerpoint/2010/main" val="262358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51</a:t>
            </a:fld>
            <a:endParaRPr lang="en-US" dirty="0"/>
          </a:p>
        </p:txBody>
      </p:sp>
    </p:spTree>
    <p:extLst>
      <p:ext uri="{BB962C8B-B14F-4D97-AF65-F5344CB8AC3E}">
        <p14:creationId xmlns:p14="http://schemas.microsoft.com/office/powerpoint/2010/main" val="2921957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53</a:t>
            </a:fld>
            <a:endParaRPr lang="en-US" dirty="0"/>
          </a:p>
        </p:txBody>
      </p:sp>
    </p:spTree>
    <p:extLst>
      <p:ext uri="{BB962C8B-B14F-4D97-AF65-F5344CB8AC3E}">
        <p14:creationId xmlns:p14="http://schemas.microsoft.com/office/powerpoint/2010/main" val="3020852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54</a:t>
            </a:fld>
            <a:endParaRPr lang="en-US" dirty="0"/>
          </a:p>
        </p:txBody>
      </p:sp>
    </p:spTree>
    <p:extLst>
      <p:ext uri="{BB962C8B-B14F-4D97-AF65-F5344CB8AC3E}">
        <p14:creationId xmlns:p14="http://schemas.microsoft.com/office/powerpoint/2010/main" val="1309493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23148B-CE23-4766-BEF6-EBAF680ECEB6}" type="slidenum">
              <a:rPr lang="en-US" smtClean="0"/>
              <a:t>4</a:t>
            </a:fld>
            <a:endParaRPr lang="en-US"/>
          </a:p>
        </p:txBody>
      </p:sp>
    </p:spTree>
    <p:extLst>
      <p:ext uri="{BB962C8B-B14F-4D97-AF65-F5344CB8AC3E}">
        <p14:creationId xmlns:p14="http://schemas.microsoft.com/office/powerpoint/2010/main" val="20070624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55</a:t>
            </a:fld>
            <a:endParaRPr lang="en-US" dirty="0"/>
          </a:p>
        </p:txBody>
      </p:sp>
    </p:spTree>
    <p:extLst>
      <p:ext uri="{BB962C8B-B14F-4D97-AF65-F5344CB8AC3E}">
        <p14:creationId xmlns:p14="http://schemas.microsoft.com/office/powerpoint/2010/main" val="2166835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56</a:t>
            </a:fld>
            <a:endParaRPr lang="en-US" dirty="0"/>
          </a:p>
        </p:txBody>
      </p:sp>
    </p:spTree>
    <p:extLst>
      <p:ext uri="{BB962C8B-B14F-4D97-AF65-F5344CB8AC3E}">
        <p14:creationId xmlns:p14="http://schemas.microsoft.com/office/powerpoint/2010/main" val="3757657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57</a:t>
            </a:fld>
            <a:endParaRPr lang="en-US" dirty="0"/>
          </a:p>
        </p:txBody>
      </p:sp>
    </p:spTree>
    <p:extLst>
      <p:ext uri="{BB962C8B-B14F-4D97-AF65-F5344CB8AC3E}">
        <p14:creationId xmlns:p14="http://schemas.microsoft.com/office/powerpoint/2010/main" val="4127931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58</a:t>
            </a:fld>
            <a:endParaRPr lang="en-US" dirty="0"/>
          </a:p>
        </p:txBody>
      </p:sp>
    </p:spTree>
    <p:extLst>
      <p:ext uri="{BB962C8B-B14F-4D97-AF65-F5344CB8AC3E}">
        <p14:creationId xmlns:p14="http://schemas.microsoft.com/office/powerpoint/2010/main" val="3023459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59</a:t>
            </a:fld>
            <a:endParaRPr lang="en-US" dirty="0"/>
          </a:p>
        </p:txBody>
      </p:sp>
    </p:spTree>
    <p:extLst>
      <p:ext uri="{BB962C8B-B14F-4D97-AF65-F5344CB8AC3E}">
        <p14:creationId xmlns:p14="http://schemas.microsoft.com/office/powerpoint/2010/main" val="27051228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60</a:t>
            </a:fld>
            <a:endParaRPr lang="en-US" dirty="0"/>
          </a:p>
        </p:txBody>
      </p:sp>
    </p:spTree>
    <p:extLst>
      <p:ext uri="{BB962C8B-B14F-4D97-AF65-F5344CB8AC3E}">
        <p14:creationId xmlns:p14="http://schemas.microsoft.com/office/powerpoint/2010/main" val="35467911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61</a:t>
            </a:fld>
            <a:endParaRPr lang="en-US" dirty="0"/>
          </a:p>
        </p:txBody>
      </p:sp>
    </p:spTree>
    <p:extLst>
      <p:ext uri="{BB962C8B-B14F-4D97-AF65-F5344CB8AC3E}">
        <p14:creationId xmlns:p14="http://schemas.microsoft.com/office/powerpoint/2010/main" val="6726210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62</a:t>
            </a:fld>
            <a:endParaRPr lang="en-US" dirty="0"/>
          </a:p>
        </p:txBody>
      </p:sp>
    </p:spTree>
    <p:extLst>
      <p:ext uri="{BB962C8B-B14F-4D97-AF65-F5344CB8AC3E}">
        <p14:creationId xmlns:p14="http://schemas.microsoft.com/office/powerpoint/2010/main" val="18904610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64</a:t>
            </a:fld>
            <a:endParaRPr lang="en-US" dirty="0"/>
          </a:p>
        </p:txBody>
      </p:sp>
    </p:spTree>
    <p:extLst>
      <p:ext uri="{BB962C8B-B14F-4D97-AF65-F5344CB8AC3E}">
        <p14:creationId xmlns:p14="http://schemas.microsoft.com/office/powerpoint/2010/main" val="36028576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65</a:t>
            </a:fld>
            <a:endParaRPr lang="en-US" dirty="0"/>
          </a:p>
        </p:txBody>
      </p:sp>
    </p:spTree>
    <p:extLst>
      <p:ext uri="{BB962C8B-B14F-4D97-AF65-F5344CB8AC3E}">
        <p14:creationId xmlns:p14="http://schemas.microsoft.com/office/powerpoint/2010/main" val="1263834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23148B-CE23-4766-BEF6-EBAF680ECEB6}" type="slidenum">
              <a:rPr lang="en-US" smtClean="0"/>
              <a:t>6</a:t>
            </a:fld>
            <a:endParaRPr lang="en-US"/>
          </a:p>
        </p:txBody>
      </p:sp>
    </p:spTree>
    <p:extLst>
      <p:ext uri="{BB962C8B-B14F-4D97-AF65-F5344CB8AC3E}">
        <p14:creationId xmlns:p14="http://schemas.microsoft.com/office/powerpoint/2010/main" val="3534694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23148B-CE23-4766-BEF6-EBAF680ECEB6}" type="slidenum">
              <a:rPr lang="en-US" smtClean="0"/>
              <a:t>7</a:t>
            </a:fld>
            <a:endParaRPr lang="en-US"/>
          </a:p>
        </p:txBody>
      </p:sp>
    </p:spTree>
    <p:extLst>
      <p:ext uri="{BB962C8B-B14F-4D97-AF65-F5344CB8AC3E}">
        <p14:creationId xmlns:p14="http://schemas.microsoft.com/office/powerpoint/2010/main" val="2876333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9</a:t>
            </a:fld>
            <a:endParaRPr lang="en-US" dirty="0"/>
          </a:p>
        </p:txBody>
      </p:sp>
    </p:spTree>
    <p:extLst>
      <p:ext uri="{BB962C8B-B14F-4D97-AF65-F5344CB8AC3E}">
        <p14:creationId xmlns:p14="http://schemas.microsoft.com/office/powerpoint/2010/main" val="1701944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10</a:t>
            </a:fld>
            <a:endParaRPr lang="en-US" dirty="0"/>
          </a:p>
        </p:txBody>
      </p:sp>
    </p:spTree>
    <p:extLst>
      <p:ext uri="{BB962C8B-B14F-4D97-AF65-F5344CB8AC3E}">
        <p14:creationId xmlns:p14="http://schemas.microsoft.com/office/powerpoint/2010/main" val="3796598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p>
        </p:txBody>
      </p:sp>
      <p:sp>
        <p:nvSpPr>
          <p:cNvPr id="4" name="Slide Number Placeholder 3"/>
          <p:cNvSpPr>
            <a:spLocks noGrp="1"/>
          </p:cNvSpPr>
          <p:nvPr>
            <p:ph type="sldNum" sz="quarter" idx="10"/>
          </p:nvPr>
        </p:nvSpPr>
        <p:spPr/>
        <p:txBody>
          <a:bodyPr/>
          <a:lstStyle/>
          <a:p>
            <a:fld id="{5623148B-CE23-4766-BEF6-EBAF680ECEB6}" type="slidenum">
              <a:rPr lang="en-US" smtClean="0"/>
              <a:t>11</a:t>
            </a:fld>
            <a:endParaRPr lang="en-US" dirty="0"/>
          </a:p>
        </p:txBody>
      </p:sp>
    </p:spTree>
    <p:extLst>
      <p:ext uri="{BB962C8B-B14F-4D97-AF65-F5344CB8AC3E}">
        <p14:creationId xmlns:p14="http://schemas.microsoft.com/office/powerpoint/2010/main" val="4115847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4.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4.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5.xml"/><Relationship Id="rId1" Type="http://schemas.openxmlformats.org/officeDocument/2006/relationships/tags" Target="../tags/tag2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5.xml"/><Relationship Id="rId1" Type="http://schemas.openxmlformats.org/officeDocument/2006/relationships/tags" Target="../tags/tag2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5.xml"/><Relationship Id="rId1" Type="http://schemas.openxmlformats.org/officeDocument/2006/relationships/tags" Target="../tags/tag2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5.xml"/><Relationship Id="rId1" Type="http://schemas.openxmlformats.org/officeDocument/2006/relationships/tags" Target="../tags/tag28.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5.xml"/><Relationship Id="rId1" Type="http://schemas.openxmlformats.org/officeDocument/2006/relationships/tags" Target="../tags/tag29.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5.xml"/><Relationship Id="rId1" Type="http://schemas.openxmlformats.org/officeDocument/2006/relationships/tags" Target="../tags/tag30.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6.xml"/><Relationship Id="rId1" Type="http://schemas.openxmlformats.org/officeDocument/2006/relationships/tags" Target="../tags/tag3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7.xml"/><Relationship Id="rId1" Type="http://schemas.openxmlformats.org/officeDocument/2006/relationships/tags" Target="../tags/tag3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7.xml"/><Relationship Id="rId1" Type="http://schemas.openxmlformats.org/officeDocument/2006/relationships/tags" Target="../tags/tag3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7.xml"/><Relationship Id="rId1" Type="http://schemas.openxmlformats.org/officeDocument/2006/relationships/tags" Target="../tags/tag39.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7.xml"/><Relationship Id="rId1" Type="http://schemas.openxmlformats.org/officeDocument/2006/relationships/tags" Target="../tags/tag40.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7.xml"/><Relationship Id="rId1" Type="http://schemas.openxmlformats.org/officeDocument/2006/relationships/tags" Target="../tags/tag41.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4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8.xml"/><Relationship Id="rId1" Type="http://schemas.openxmlformats.org/officeDocument/2006/relationships/tags" Target="../tags/tag4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8.xml"/><Relationship Id="rId1" Type="http://schemas.openxmlformats.org/officeDocument/2006/relationships/tags" Target="../tags/tag4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8.xml"/><Relationship Id="rId1" Type="http://schemas.openxmlformats.org/officeDocument/2006/relationships/tags" Target="../tags/tag4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8.xml"/><Relationship Id="rId1" Type="http://schemas.openxmlformats.org/officeDocument/2006/relationships/tags" Target="../tags/tag4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8.xml"/><Relationship Id="rId1" Type="http://schemas.openxmlformats.org/officeDocument/2006/relationships/tags" Target="../tags/tag48.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9.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8.xml"/><Relationship Id="rId1" Type="http://schemas.openxmlformats.org/officeDocument/2006/relationships/tags" Target="../tags/tag50.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51.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5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9.xml"/><Relationship Id="rId1" Type="http://schemas.openxmlformats.org/officeDocument/2006/relationships/tags" Target="../tags/tag5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9.xml"/><Relationship Id="rId1" Type="http://schemas.openxmlformats.org/officeDocument/2006/relationships/tags" Target="../tags/tag5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9.xml"/><Relationship Id="rId1" Type="http://schemas.openxmlformats.org/officeDocument/2006/relationships/tags" Target="../tags/tag5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9.xml"/><Relationship Id="rId1" Type="http://schemas.openxmlformats.org/officeDocument/2006/relationships/tags" Target="../tags/tag5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9.xml"/><Relationship Id="rId1" Type="http://schemas.openxmlformats.org/officeDocument/2006/relationships/tags" Target="../tags/tag58.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59.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9.xml"/><Relationship Id="rId1" Type="http://schemas.openxmlformats.org/officeDocument/2006/relationships/tags" Target="../tags/tag60.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6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6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63.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179A-D26C-4395-B183-6550FCCD7BF8}"/>
              </a:ext>
            </a:extLst>
          </p:cNvPr>
          <p:cNvSpPr>
            <a:spLocks noGrp="1"/>
          </p:cNvSpPr>
          <p:nvPr>
            <p:ph type="title" hasCustomPrompt="1"/>
          </p:nvPr>
        </p:nvSpPr>
        <p:spPr>
          <a:xfrm>
            <a:off x="3581400" y="2095457"/>
            <a:ext cx="7772400" cy="1325563"/>
          </a:xfrm>
        </p:spPr>
        <p:txBody>
          <a:bodyPr/>
          <a:lstStyle>
            <a:lvl1pPr algn="ctr">
              <a:defRPr/>
            </a:lvl1pPr>
          </a:lstStyle>
          <a:p>
            <a:r>
              <a:rPr lang="en-US"/>
              <a:t>Enter Title With</a:t>
            </a:r>
            <a:br>
              <a:rPr lang="en-US"/>
            </a:br>
            <a:r>
              <a:rPr lang="en-US"/>
              <a:t>Up to 2 Rows</a:t>
            </a:r>
          </a:p>
        </p:txBody>
      </p:sp>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dirty="0"/>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dirty="0"/>
              <a:t>University System of Georgia Institution</a:t>
            </a:r>
          </a:p>
        </p:txBody>
      </p:sp>
      <p:sp>
        <p:nvSpPr>
          <p:cNvPr id="6" name="Date Placeholder 4">
            <a:extLst>
              <a:ext uri="{FF2B5EF4-FFF2-40B4-BE49-F238E27FC236}">
                <a16:creationId xmlns:a16="http://schemas.microsoft.com/office/drawing/2014/main" id="{17C4B92E-F761-45FD-AB55-123B9F342F2A}"/>
              </a:ext>
            </a:extLst>
          </p:cNvPr>
          <p:cNvSpPr>
            <a:spLocks noGrp="1"/>
          </p:cNvSpPr>
          <p:nvPr>
            <p:ph type="dt" sz="half" idx="2"/>
          </p:nvPr>
        </p:nvSpPr>
        <p:spPr>
          <a:xfrm>
            <a:off x="337458" y="6377133"/>
            <a:ext cx="1045028" cy="365125"/>
          </a:xfrm>
          <a:prstGeom prst="rect">
            <a:avLst/>
          </a:prstGeom>
        </p:spPr>
        <p:txBody>
          <a:bodyPr vert="horz" lIns="91440" tIns="45720" rIns="91440" bIns="45720" rtlCol="0" anchor="ctr"/>
          <a:lstStyle>
            <a:lvl1pPr>
              <a:defRPr lang="en-US" sz="1200" smtClean="0">
                <a:solidFill>
                  <a:schemeClr val="accent6"/>
                </a:solidFill>
              </a:defRPr>
            </a:lvl1pPr>
          </a:lstStyle>
          <a:p>
            <a:r>
              <a:rPr lang="en-US"/>
              <a:t>2/24/2020</a:t>
            </a:r>
            <a:endParaRPr lang="en-US" dirty="0"/>
          </a:p>
        </p:txBody>
      </p:sp>
      <p:sp>
        <p:nvSpPr>
          <p:cNvPr id="7" name="TextBox 6">
            <a:extLst>
              <a:ext uri="{FF2B5EF4-FFF2-40B4-BE49-F238E27FC236}">
                <a16:creationId xmlns:a16="http://schemas.microsoft.com/office/drawing/2014/main" id="{F7047FCC-072F-4740-9539-1E65B8C66859}"/>
              </a:ext>
            </a:extLst>
          </p:cNvPr>
          <p:cNvSpPr txBox="1"/>
          <p:nvPr userDrawn="1"/>
        </p:nvSpPr>
        <p:spPr>
          <a:xfrm>
            <a:off x="3278910" y="1025237"/>
            <a:ext cx="7740072" cy="400110"/>
          </a:xfrm>
          <a:prstGeom prst="rect">
            <a:avLst/>
          </a:prstGeom>
          <a:noFill/>
        </p:spPr>
        <p:txBody>
          <a:bodyPr wrap="square" rtlCol="0">
            <a:spAutoFit/>
          </a:bodyPr>
          <a:lstStyle/>
          <a:p>
            <a:pPr algn="ctr"/>
            <a:r>
              <a:rPr lang="en-US" sz="2000" dirty="0">
                <a:solidFill>
                  <a:schemeClr val="tx1"/>
                </a:solidFill>
                <a:latin typeface="Arial Black" panose="020B0A04020102020204" pitchFamily="34" charset="0"/>
              </a:rPr>
              <a:t>THE ENTERPRISE TRANSFORMATION | </a:t>
            </a:r>
            <a:r>
              <a:rPr lang="en-US" sz="2000" dirty="0">
                <a:solidFill>
                  <a:srgbClr val="EEB211"/>
                </a:solidFill>
                <a:latin typeface="Arial Black" panose="020B0A04020102020204" pitchFamily="34" charset="0"/>
              </a:rPr>
              <a:t>HCM</a:t>
            </a:r>
            <a:r>
              <a:rPr lang="en-US" sz="2000" dirty="0">
                <a:solidFill>
                  <a:schemeClr val="tx1"/>
                </a:solidFill>
                <a:latin typeface="Arial Black" panose="020B0A04020102020204" pitchFamily="34" charset="0"/>
              </a:rPr>
              <a:t> </a:t>
            </a:r>
          </a:p>
        </p:txBody>
      </p:sp>
    </p:spTree>
    <p:custDataLst>
      <p:tags r:id="rId1"/>
    </p:custDataLst>
    <p:extLst>
      <p:ext uri="{BB962C8B-B14F-4D97-AF65-F5344CB8AC3E}">
        <p14:creationId xmlns:p14="http://schemas.microsoft.com/office/powerpoint/2010/main" val="23377824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_Build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dirty="0"/>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dirty="0"/>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a:t>
            </a:r>
            <a:br>
              <a:rPr lang="en-US"/>
            </a:br>
            <a:r>
              <a:rPr lang="en-US"/>
              <a:t>Select layout with preferred image</a:t>
            </a:r>
          </a:p>
        </p:txBody>
      </p:sp>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endParaRPr lang="en-US" dirty="0"/>
          </a:p>
        </p:txBody>
      </p:sp>
      <p:pic>
        <p:nvPicPr>
          <p:cNvPr id="8" name="Picture 7">
            <a:extLst>
              <a:ext uri="{FF2B5EF4-FFF2-40B4-BE49-F238E27FC236}">
                <a16:creationId xmlns:a16="http://schemas.microsoft.com/office/drawing/2014/main" id="{352714E5-80DF-47BB-8B7F-7F94974A2C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87" y="429"/>
            <a:ext cx="3361765" cy="6195744"/>
          </a:xfrm>
          <a:prstGeom prst="rect">
            <a:avLst/>
          </a:prstGeom>
        </p:spPr>
      </p:pic>
    </p:spTree>
    <p:custDataLst>
      <p:tags r:id="rId1"/>
    </p:custDataLst>
    <p:extLst>
      <p:ext uri="{BB962C8B-B14F-4D97-AF65-F5344CB8AC3E}">
        <p14:creationId xmlns:p14="http://schemas.microsoft.com/office/powerpoint/2010/main" val="237846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_Unify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dirty="0"/>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dirty="0"/>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a:t>
            </a:r>
            <a:br>
              <a:rPr lang="en-US"/>
            </a:br>
            <a:r>
              <a:rPr lang="en-US"/>
              <a:t>Select layout with preferred image</a:t>
            </a:r>
          </a:p>
        </p:txBody>
      </p:sp>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endParaRPr lang="en-US" dirty="0"/>
          </a:p>
        </p:txBody>
      </p:sp>
      <p:pic>
        <p:nvPicPr>
          <p:cNvPr id="8" name="Picture 7">
            <a:extLst>
              <a:ext uri="{FF2B5EF4-FFF2-40B4-BE49-F238E27FC236}">
                <a16:creationId xmlns:a16="http://schemas.microsoft.com/office/drawing/2014/main" id="{F7CD6054-0ED1-4FF0-8B10-D86CE1975D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087" y="428"/>
            <a:ext cx="3340777" cy="6157063"/>
          </a:xfrm>
          <a:prstGeom prst="rect">
            <a:avLst/>
          </a:prstGeom>
        </p:spPr>
      </p:pic>
    </p:spTree>
    <p:custDataLst>
      <p:tags r:id="rId1"/>
    </p:custDataLst>
    <p:extLst>
      <p:ext uri="{BB962C8B-B14F-4D97-AF65-F5344CB8AC3E}">
        <p14:creationId xmlns:p14="http://schemas.microsoft.com/office/powerpoint/2010/main" val="2239480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_Empower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dirty="0"/>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dirty="0"/>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a:t>
            </a:r>
            <a:br>
              <a:rPr lang="en-US"/>
            </a:br>
            <a:r>
              <a:rPr lang="en-US"/>
              <a:t>Select layout with preferred image</a:t>
            </a:r>
          </a:p>
        </p:txBody>
      </p:sp>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endParaRPr lang="en-US" dirty="0"/>
          </a:p>
        </p:txBody>
      </p:sp>
      <p:pic>
        <p:nvPicPr>
          <p:cNvPr id="8" name="Picture 7">
            <a:extLst>
              <a:ext uri="{FF2B5EF4-FFF2-40B4-BE49-F238E27FC236}">
                <a16:creationId xmlns:a16="http://schemas.microsoft.com/office/drawing/2014/main" id="{F89AC0A6-F75E-4E9C-AA01-1156A7AF8E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337" y="429"/>
            <a:ext cx="3348502" cy="6171300"/>
          </a:xfrm>
          <a:prstGeom prst="rect">
            <a:avLst/>
          </a:prstGeom>
        </p:spPr>
      </p:pic>
    </p:spTree>
    <p:custDataLst>
      <p:tags r:id="rId1"/>
    </p:custDataLst>
    <p:extLst>
      <p:ext uri="{BB962C8B-B14F-4D97-AF65-F5344CB8AC3E}">
        <p14:creationId xmlns:p14="http://schemas.microsoft.com/office/powerpoint/2010/main" val="1342267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_Bullet Poin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dirty="0"/>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dirty="0"/>
              <a:t>University System of Georgia Institution</a:t>
            </a:r>
          </a:p>
        </p:txBody>
      </p:sp>
      <p:sp>
        <p:nvSpPr>
          <p:cNvPr id="5" name="Title Placeholder 1">
            <a:extLst>
              <a:ext uri="{FF2B5EF4-FFF2-40B4-BE49-F238E27FC236}">
                <a16:creationId xmlns:a16="http://schemas.microsoft.com/office/drawing/2014/main" id="{657D24C1-B40F-4147-BFCC-1E23616B09D2}"/>
              </a:ext>
            </a:extLst>
          </p:cNvPr>
          <p:cNvSpPr>
            <a:spLocks noGrp="1"/>
          </p:cNvSpPr>
          <p:nvPr>
            <p:ph type="title" hasCustomPrompt="1"/>
          </p:nvPr>
        </p:nvSpPr>
        <p:spPr>
          <a:xfrm>
            <a:off x="329622" y="0"/>
            <a:ext cx="10515600" cy="1210574"/>
          </a:xfrm>
          <a:prstGeom prst="rect">
            <a:avLst/>
          </a:prstGeom>
          <a:noFill/>
        </p:spPr>
        <p:txBody>
          <a:bodyPr vert="horz" lIns="274320" tIns="45720" rIns="91440" bIns="45720" rtlCol="0" anchor="b" anchorCtr="0">
            <a:noAutofit/>
          </a:bodyPr>
          <a:lstStyle>
            <a:lvl1pPr>
              <a:defRPr/>
            </a:lvl1pPr>
          </a:lstStyle>
          <a:p>
            <a:pPr lvl="0"/>
            <a:r>
              <a:rPr lang="en-US"/>
              <a:t>Bullet Points</a:t>
            </a:r>
          </a:p>
        </p:txBody>
      </p:sp>
      <p:sp>
        <p:nvSpPr>
          <p:cNvPr id="6" name="Text Placeholder 2">
            <a:extLst>
              <a:ext uri="{FF2B5EF4-FFF2-40B4-BE49-F238E27FC236}">
                <a16:creationId xmlns:a16="http://schemas.microsoft.com/office/drawing/2014/main" id="{16599308-C2DC-4AF3-BD6C-E9764CC3D660}"/>
              </a:ext>
            </a:extLst>
          </p:cNvPr>
          <p:cNvSpPr>
            <a:spLocks noGrp="1"/>
          </p:cNvSpPr>
          <p:nvPr>
            <p:ph type="body" idx="1" hasCustomPrompt="1"/>
          </p:nvPr>
        </p:nvSpPr>
        <p:spPr>
          <a:xfrm>
            <a:off x="619760" y="1396538"/>
            <a:ext cx="10734040" cy="4780425"/>
          </a:xfrm>
          <a:prstGeom prst="rect">
            <a:avLst/>
          </a:prstGeom>
        </p:spPr>
        <p:txBody>
          <a:bodyPr vert="horz" lIns="91440" tIns="45720" rIns="91440" bIns="45720" rtlCol="0">
            <a:normAutofit/>
          </a:bodyPr>
          <a:lstStyle>
            <a:lvl1pPr>
              <a:spcBef>
                <a:spcPts val="500"/>
              </a:spcBef>
              <a:defRPr/>
            </a:lvl1pPr>
          </a:lstStyle>
          <a:p>
            <a:pPr lvl="0"/>
            <a:r>
              <a:rPr lang="en-US"/>
              <a:t>Edit Master text styles – All Font in Georgia Tech Blue</a:t>
            </a:r>
          </a:p>
          <a:p>
            <a:pPr lvl="1"/>
            <a:r>
              <a:rPr lang="en-US"/>
              <a:t>Second level</a:t>
            </a:r>
          </a:p>
          <a:p>
            <a:pPr lvl="2"/>
            <a:r>
              <a:rPr lang="en-US"/>
              <a:t>Third level</a:t>
            </a:r>
          </a:p>
          <a:p>
            <a:pPr lvl="3"/>
            <a:r>
              <a:rPr lang="en-US"/>
              <a:t>Fourth level</a:t>
            </a:r>
          </a:p>
          <a:p>
            <a:pPr lvl="4"/>
            <a:r>
              <a:rPr lang="en-US"/>
              <a:t>Fifth level</a:t>
            </a:r>
          </a:p>
          <a:p>
            <a:pPr lvl="8"/>
            <a:endParaRPr lang="en-US"/>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endParaRPr lang="en-US" dirty="0"/>
          </a:p>
        </p:txBody>
      </p:sp>
      <p:cxnSp>
        <p:nvCxnSpPr>
          <p:cNvPr id="8" name="Straight Connector 7">
            <a:extLst>
              <a:ext uri="{FF2B5EF4-FFF2-40B4-BE49-F238E27FC236}">
                <a16:creationId xmlns:a16="http://schemas.microsoft.com/office/drawing/2014/main" id="{C23C9211-03F5-499B-8A0B-9E4FBB65AC68}"/>
              </a:ext>
            </a:extLst>
          </p:cNvPr>
          <p:cNvCxnSpPr>
            <a:cxnSpLocks/>
          </p:cNvCxnSpPr>
          <p:nvPr userDrawn="1"/>
        </p:nvCxnSpPr>
        <p:spPr>
          <a:xfrm>
            <a:off x="601085" y="1210574"/>
            <a:ext cx="9692640" cy="0"/>
          </a:xfrm>
          <a:prstGeom prst="line">
            <a:avLst/>
          </a:prstGeom>
          <a:ln w="57150">
            <a:solidFill>
              <a:srgbClr val="EEB21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1391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_Text + Tab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dirty="0"/>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dirty="0"/>
              <a:t>University System of Georgia Institution</a:t>
            </a:r>
          </a:p>
        </p:txBody>
      </p:sp>
      <p:sp>
        <p:nvSpPr>
          <p:cNvPr id="5" name="Title Placeholder 1">
            <a:extLst>
              <a:ext uri="{FF2B5EF4-FFF2-40B4-BE49-F238E27FC236}">
                <a16:creationId xmlns:a16="http://schemas.microsoft.com/office/drawing/2014/main" id="{657D24C1-B40F-4147-BFCC-1E23616B09D2}"/>
              </a:ext>
            </a:extLst>
          </p:cNvPr>
          <p:cNvSpPr>
            <a:spLocks noGrp="1"/>
          </p:cNvSpPr>
          <p:nvPr>
            <p:ph type="title" hasCustomPrompt="1"/>
          </p:nvPr>
        </p:nvSpPr>
        <p:spPr>
          <a:xfrm>
            <a:off x="329622" y="0"/>
            <a:ext cx="10515600" cy="1210574"/>
          </a:xfrm>
          <a:prstGeom prst="rect">
            <a:avLst/>
          </a:prstGeom>
          <a:noFill/>
        </p:spPr>
        <p:txBody>
          <a:bodyPr vert="horz" lIns="274320" tIns="45720" rIns="91440" bIns="45720" rtlCol="0" anchor="b" anchorCtr="0">
            <a:noAutofit/>
          </a:bodyPr>
          <a:lstStyle>
            <a:lvl1pPr>
              <a:defRPr/>
            </a:lvl1pPr>
          </a:lstStyle>
          <a:p>
            <a:pPr lvl="0"/>
            <a:r>
              <a:rPr lang="en-US"/>
              <a:t>Text + Table</a:t>
            </a:r>
          </a:p>
        </p:txBody>
      </p:sp>
      <p:sp>
        <p:nvSpPr>
          <p:cNvPr id="6" name="Text Placeholder 2">
            <a:extLst>
              <a:ext uri="{FF2B5EF4-FFF2-40B4-BE49-F238E27FC236}">
                <a16:creationId xmlns:a16="http://schemas.microsoft.com/office/drawing/2014/main" id="{16599308-C2DC-4AF3-BD6C-E9764CC3D660}"/>
              </a:ext>
            </a:extLst>
          </p:cNvPr>
          <p:cNvSpPr>
            <a:spLocks noGrp="1"/>
          </p:cNvSpPr>
          <p:nvPr>
            <p:ph type="body" idx="1" hasCustomPrompt="1"/>
          </p:nvPr>
        </p:nvSpPr>
        <p:spPr>
          <a:xfrm>
            <a:off x="599440" y="1396538"/>
            <a:ext cx="11042396" cy="845919"/>
          </a:xfrm>
          <a:prstGeom prst="rect">
            <a:avLst/>
          </a:prstGeom>
        </p:spPr>
        <p:txBody>
          <a:bodyPr vert="horz" lIns="91440" tIns="45720" rIns="91440" bIns="45720" rtlCol="0">
            <a:normAutofit/>
          </a:bodyPr>
          <a:lstStyle>
            <a:lvl1pPr marL="0" indent="0">
              <a:buNone/>
              <a:defRPr sz="2400" baseline="0"/>
            </a:lvl1pPr>
            <a:lvl9pPr>
              <a:defRPr sz="1600"/>
            </a:lvl9pPr>
          </a:lstStyle>
          <a:p>
            <a:pPr lvl="0"/>
            <a:r>
              <a:rPr lang="en-US"/>
              <a:t>Insert Text here. All font in Georgia Tech Blue. For tables, use banded rows with White and Buzz Gold/ Georgia Tech Blue with corresponding table borders.</a:t>
            </a:r>
          </a:p>
          <a:p>
            <a:pPr lvl="8"/>
            <a:endParaRPr lang="en-US"/>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endParaRPr lang="en-US" dirty="0"/>
          </a:p>
        </p:txBody>
      </p:sp>
      <p:sp>
        <p:nvSpPr>
          <p:cNvPr id="9" name="Table Placeholder 9">
            <a:extLst>
              <a:ext uri="{FF2B5EF4-FFF2-40B4-BE49-F238E27FC236}">
                <a16:creationId xmlns:a16="http://schemas.microsoft.com/office/drawing/2014/main" id="{4645F737-C18E-42F9-A097-DEAB07460D1F}"/>
              </a:ext>
            </a:extLst>
          </p:cNvPr>
          <p:cNvSpPr>
            <a:spLocks noGrp="1"/>
          </p:cNvSpPr>
          <p:nvPr>
            <p:ph type="tbl" sz="quarter" idx="13"/>
          </p:nvPr>
        </p:nvSpPr>
        <p:spPr>
          <a:xfrm>
            <a:off x="599440" y="2318658"/>
            <a:ext cx="10884534" cy="3799342"/>
          </a:xfrm>
          <a:prstGeom prst="rect">
            <a:avLst/>
          </a:prstGeom>
        </p:spPr>
        <p:txBody>
          <a:bodyPr/>
          <a:lstStyle>
            <a:lvl1pPr marL="0" indent="0">
              <a:buNone/>
              <a:defRPr/>
            </a:lvl1pPr>
          </a:lstStyle>
          <a:p>
            <a:endParaRPr lang="en-US" dirty="0"/>
          </a:p>
        </p:txBody>
      </p:sp>
      <p:cxnSp>
        <p:nvCxnSpPr>
          <p:cNvPr id="8" name="Straight Connector 7">
            <a:extLst>
              <a:ext uri="{FF2B5EF4-FFF2-40B4-BE49-F238E27FC236}">
                <a16:creationId xmlns:a16="http://schemas.microsoft.com/office/drawing/2014/main" id="{F1E2E8D3-2206-41F6-9AE3-BF20A57A4E25}"/>
              </a:ext>
            </a:extLst>
          </p:cNvPr>
          <p:cNvCxnSpPr>
            <a:cxnSpLocks/>
          </p:cNvCxnSpPr>
          <p:nvPr userDrawn="1"/>
        </p:nvCxnSpPr>
        <p:spPr>
          <a:xfrm>
            <a:off x="601085" y="1210574"/>
            <a:ext cx="9692640" cy="0"/>
          </a:xfrm>
          <a:prstGeom prst="line">
            <a:avLst/>
          </a:prstGeom>
          <a:ln w="57150">
            <a:solidFill>
              <a:srgbClr val="EEB21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520858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_Bullet Points +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a:t>University System of Georgia Institution</a:t>
            </a:r>
          </a:p>
        </p:txBody>
      </p:sp>
      <p:sp>
        <p:nvSpPr>
          <p:cNvPr id="5" name="Title Placeholder 1">
            <a:extLst>
              <a:ext uri="{FF2B5EF4-FFF2-40B4-BE49-F238E27FC236}">
                <a16:creationId xmlns:a16="http://schemas.microsoft.com/office/drawing/2014/main" id="{657D24C1-B40F-4147-BFCC-1E23616B09D2}"/>
              </a:ext>
            </a:extLst>
          </p:cNvPr>
          <p:cNvSpPr>
            <a:spLocks noGrp="1"/>
          </p:cNvSpPr>
          <p:nvPr>
            <p:ph type="title" hasCustomPrompt="1"/>
          </p:nvPr>
        </p:nvSpPr>
        <p:spPr>
          <a:xfrm>
            <a:off x="329622" y="0"/>
            <a:ext cx="10515600" cy="1210574"/>
          </a:xfrm>
          <a:prstGeom prst="rect">
            <a:avLst/>
          </a:prstGeom>
          <a:noFill/>
        </p:spPr>
        <p:txBody>
          <a:bodyPr vert="horz" lIns="274320" tIns="45720" rIns="91440" bIns="45720" rtlCol="0" anchor="b" anchorCtr="0">
            <a:noAutofit/>
          </a:bodyPr>
          <a:lstStyle>
            <a:lvl1pPr>
              <a:defRPr/>
            </a:lvl1pPr>
          </a:lstStyle>
          <a:p>
            <a:pPr lvl="0"/>
            <a:r>
              <a:rPr lang="en-US"/>
              <a:t>Bullet Points + Image</a:t>
            </a:r>
          </a:p>
        </p:txBody>
      </p:sp>
      <p:sp>
        <p:nvSpPr>
          <p:cNvPr id="6" name="Text Placeholder 2">
            <a:extLst>
              <a:ext uri="{FF2B5EF4-FFF2-40B4-BE49-F238E27FC236}">
                <a16:creationId xmlns:a16="http://schemas.microsoft.com/office/drawing/2014/main" id="{16599308-C2DC-4AF3-BD6C-E9764CC3D660}"/>
              </a:ext>
            </a:extLst>
          </p:cNvPr>
          <p:cNvSpPr>
            <a:spLocks noGrp="1"/>
          </p:cNvSpPr>
          <p:nvPr>
            <p:ph type="body" idx="1" hasCustomPrompt="1"/>
          </p:nvPr>
        </p:nvSpPr>
        <p:spPr>
          <a:xfrm>
            <a:off x="629920" y="1396538"/>
            <a:ext cx="3898537" cy="4780425"/>
          </a:xfrm>
          <a:prstGeom prst="rect">
            <a:avLst/>
          </a:prstGeom>
        </p:spPr>
        <p:txBody>
          <a:bodyPr vert="horz" lIns="91440" tIns="45720" rIns="91440" bIns="45720" rtlCol="0">
            <a:normAutofit/>
          </a:bodyPr>
          <a:lstStyle>
            <a:lvl1pPr>
              <a:defRPr/>
            </a:lvl1pPr>
          </a:lstStyle>
          <a:p>
            <a:pPr lvl="0"/>
            <a:r>
              <a:rPr lang="en-US"/>
              <a:t>Edit Master text styles – All font in Georgia Tech Blue</a:t>
            </a:r>
          </a:p>
          <a:p>
            <a:pPr lvl="1"/>
            <a:r>
              <a:rPr lang="en-US"/>
              <a:t>Second level</a:t>
            </a:r>
          </a:p>
          <a:p>
            <a:pPr lvl="2"/>
            <a:r>
              <a:rPr lang="en-US"/>
              <a:t>Third level</a:t>
            </a:r>
          </a:p>
          <a:p>
            <a:pPr lvl="3"/>
            <a:r>
              <a:rPr lang="en-US"/>
              <a:t>Fourth level</a:t>
            </a:r>
          </a:p>
          <a:p>
            <a:pPr lvl="4"/>
            <a:r>
              <a:rPr lang="en-US"/>
              <a:t>Fifth level</a:t>
            </a:r>
          </a:p>
          <a:p>
            <a:pPr lvl="8"/>
            <a:endParaRPr lang="en-US"/>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p>
        </p:txBody>
      </p:sp>
      <p:sp>
        <p:nvSpPr>
          <p:cNvPr id="8" name="Picture Placeholder 7">
            <a:extLst>
              <a:ext uri="{FF2B5EF4-FFF2-40B4-BE49-F238E27FC236}">
                <a16:creationId xmlns:a16="http://schemas.microsoft.com/office/drawing/2014/main" id="{63A843B6-B886-46CF-B62A-3993681376E5}"/>
              </a:ext>
            </a:extLst>
          </p:cNvPr>
          <p:cNvSpPr>
            <a:spLocks noGrp="1"/>
          </p:cNvSpPr>
          <p:nvPr>
            <p:ph type="pic" sz="quarter" idx="13"/>
          </p:nvPr>
        </p:nvSpPr>
        <p:spPr>
          <a:xfrm>
            <a:off x="4724400" y="1397000"/>
            <a:ext cx="6759575" cy="4779963"/>
          </a:xfrm>
          <a:prstGeom prst="rect">
            <a:avLst/>
          </a:prstGeom>
        </p:spPr>
        <p:txBody>
          <a:bodyPr/>
          <a:lstStyle>
            <a:lvl1pPr marL="0" indent="0">
              <a:buFontTx/>
              <a:buNone/>
              <a:defRPr/>
            </a:lvl1pPr>
          </a:lstStyle>
          <a:p>
            <a:endParaRPr lang="en-US"/>
          </a:p>
        </p:txBody>
      </p:sp>
      <p:cxnSp>
        <p:nvCxnSpPr>
          <p:cNvPr id="9" name="Straight Connector 8">
            <a:extLst>
              <a:ext uri="{FF2B5EF4-FFF2-40B4-BE49-F238E27FC236}">
                <a16:creationId xmlns:a16="http://schemas.microsoft.com/office/drawing/2014/main" id="{448AE13F-15B1-4AE2-BF34-29BD80077434}"/>
              </a:ext>
            </a:extLst>
          </p:cNvPr>
          <p:cNvCxnSpPr>
            <a:cxnSpLocks/>
          </p:cNvCxnSpPr>
          <p:nvPr userDrawn="1"/>
        </p:nvCxnSpPr>
        <p:spPr>
          <a:xfrm>
            <a:off x="601085" y="1210574"/>
            <a:ext cx="9692640" cy="0"/>
          </a:xfrm>
          <a:prstGeom prst="line">
            <a:avLst/>
          </a:prstGeom>
          <a:ln w="57150">
            <a:solidFill>
              <a:srgbClr val="EEB21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9677370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_Safe Harbo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dirty="0"/>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dirty="0"/>
              <a:t>University System of Georgia Institution</a:t>
            </a:r>
          </a:p>
        </p:txBody>
      </p:sp>
      <p:sp>
        <p:nvSpPr>
          <p:cNvPr id="6" name="Text Placeholder 2">
            <a:extLst>
              <a:ext uri="{FF2B5EF4-FFF2-40B4-BE49-F238E27FC236}">
                <a16:creationId xmlns:a16="http://schemas.microsoft.com/office/drawing/2014/main" id="{16599308-C2DC-4AF3-BD6C-E9764CC3D660}"/>
              </a:ext>
            </a:extLst>
          </p:cNvPr>
          <p:cNvSpPr>
            <a:spLocks noGrp="1"/>
          </p:cNvSpPr>
          <p:nvPr>
            <p:ph type="body" idx="1" hasCustomPrompt="1"/>
          </p:nvPr>
        </p:nvSpPr>
        <p:spPr>
          <a:xfrm>
            <a:off x="1105131" y="1811246"/>
            <a:ext cx="2770909" cy="600363"/>
          </a:xfrm>
          <a:prstGeom prst="rect">
            <a:avLst/>
          </a:prstGeom>
        </p:spPr>
        <p:txBody>
          <a:bodyPr vert="horz" lIns="91440" tIns="45720" rIns="91440" bIns="45720" rtlCol="0">
            <a:normAutofit/>
          </a:bodyPr>
          <a:lstStyle>
            <a:lvl1pPr marL="0" indent="0">
              <a:buNone/>
              <a:defRPr/>
            </a:lvl1pPr>
            <a:lvl9pPr marL="3657600" indent="0">
              <a:buNone/>
              <a:defRPr/>
            </a:lvl9pPr>
          </a:lstStyle>
          <a:p>
            <a:pPr lvl="0"/>
            <a:r>
              <a:rPr lang="en-US"/>
              <a:t>mm/dd/yyyy.</a:t>
            </a:r>
          </a:p>
          <a:p>
            <a:pPr lvl="8"/>
            <a:endParaRPr lang="en-US"/>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endParaRPr lang="en-US" dirty="0"/>
          </a:p>
        </p:txBody>
      </p:sp>
      <p:sp>
        <p:nvSpPr>
          <p:cNvPr id="2" name="TextBox 1">
            <a:extLst>
              <a:ext uri="{FF2B5EF4-FFF2-40B4-BE49-F238E27FC236}">
                <a16:creationId xmlns:a16="http://schemas.microsoft.com/office/drawing/2014/main" id="{919449EC-C31F-41B5-8816-CCA9D4D351E2}"/>
              </a:ext>
            </a:extLst>
          </p:cNvPr>
          <p:cNvSpPr txBox="1"/>
          <p:nvPr userDrawn="1"/>
        </p:nvSpPr>
        <p:spPr>
          <a:xfrm>
            <a:off x="534912" y="444511"/>
            <a:ext cx="5690043" cy="769441"/>
          </a:xfrm>
          <a:prstGeom prst="rect">
            <a:avLst/>
          </a:prstGeom>
          <a:noFill/>
        </p:spPr>
        <p:txBody>
          <a:bodyPr wrap="square" rtlCol="0">
            <a:spAutoFit/>
          </a:bodyPr>
          <a:lstStyle/>
          <a:p>
            <a:r>
              <a:rPr kumimoji="0" lang="en-US" sz="4400" b="1" i="0" u="none" strike="noStrike" kern="1200" cap="none" spc="0" normalizeH="0" baseline="0" noProof="0" dirty="0">
                <a:ln>
                  <a:noFill/>
                </a:ln>
                <a:solidFill>
                  <a:srgbClr val="00254C"/>
                </a:solidFill>
                <a:effectLst/>
                <a:uLnTx/>
                <a:uFillTx/>
                <a:latin typeface="Arial" panose="020B0604020202020204" pitchFamily="34" charset="0"/>
                <a:ea typeface="+mj-ea"/>
                <a:cs typeface="Arial" panose="020B0604020202020204" pitchFamily="34" charset="0"/>
              </a:rPr>
              <a:t>Safe Harbor</a:t>
            </a:r>
            <a:endParaRPr lang="en-US" dirty="0"/>
          </a:p>
        </p:txBody>
      </p:sp>
      <p:cxnSp>
        <p:nvCxnSpPr>
          <p:cNvPr id="8" name="Straight Connector 7">
            <a:extLst>
              <a:ext uri="{FF2B5EF4-FFF2-40B4-BE49-F238E27FC236}">
                <a16:creationId xmlns:a16="http://schemas.microsoft.com/office/drawing/2014/main" id="{46154CC4-4271-44C8-A7A9-61414B3CB32C}"/>
              </a:ext>
            </a:extLst>
          </p:cNvPr>
          <p:cNvCxnSpPr>
            <a:cxnSpLocks/>
          </p:cNvCxnSpPr>
          <p:nvPr userDrawn="1"/>
        </p:nvCxnSpPr>
        <p:spPr>
          <a:xfrm>
            <a:off x="601085" y="1210574"/>
            <a:ext cx="9692640" cy="0"/>
          </a:xfrm>
          <a:prstGeom prst="line">
            <a:avLst/>
          </a:prstGeom>
          <a:ln w="57150">
            <a:solidFill>
              <a:srgbClr val="EEB21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412C96FB-40F1-4DCD-93CE-5AA9AB9B1911}"/>
              </a:ext>
            </a:extLst>
          </p:cNvPr>
          <p:cNvSpPr txBox="1"/>
          <p:nvPr userDrawn="1"/>
        </p:nvSpPr>
        <p:spPr>
          <a:xfrm>
            <a:off x="601085" y="1348509"/>
            <a:ext cx="10752715" cy="954107"/>
          </a:xfrm>
          <a:prstGeom prst="rect">
            <a:avLst/>
          </a:prstGeom>
          <a:noFill/>
        </p:spPr>
        <p:txBody>
          <a:bodyPr wrap="square" rtlCol="0">
            <a:spAutoFit/>
          </a:bodyPr>
          <a:lstStyle/>
          <a:p>
            <a:r>
              <a:rPr lang="en-US" sz="2800" kern="1200" dirty="0">
                <a:solidFill>
                  <a:schemeClr val="tx1"/>
                </a:solidFill>
                <a:latin typeface="+mn-lt"/>
                <a:ea typeface="+mn-ea"/>
                <a:cs typeface="+mn-cs"/>
              </a:rPr>
              <a:t>The information delivered within this presentation was published on</a:t>
            </a:r>
          </a:p>
        </p:txBody>
      </p:sp>
      <p:sp>
        <p:nvSpPr>
          <p:cNvPr id="10" name="TextBox 9">
            <a:extLst>
              <a:ext uri="{FF2B5EF4-FFF2-40B4-BE49-F238E27FC236}">
                <a16:creationId xmlns:a16="http://schemas.microsoft.com/office/drawing/2014/main" id="{13A2D793-3AC2-4480-99CA-F62B45D799F2}"/>
              </a:ext>
            </a:extLst>
          </p:cNvPr>
          <p:cNvSpPr txBox="1"/>
          <p:nvPr userDrawn="1"/>
        </p:nvSpPr>
        <p:spPr>
          <a:xfrm>
            <a:off x="601084" y="2636982"/>
            <a:ext cx="10752715" cy="523220"/>
          </a:xfrm>
          <a:prstGeom prst="rect">
            <a:avLst/>
          </a:prstGeom>
          <a:noFill/>
        </p:spPr>
        <p:txBody>
          <a:bodyPr wrap="square" rtlCol="0">
            <a:spAutoFit/>
          </a:bodyPr>
          <a:lstStyle/>
          <a:p>
            <a:r>
              <a:rPr lang="en-US" sz="2800" kern="1200" dirty="0">
                <a:solidFill>
                  <a:schemeClr val="tx1"/>
                </a:solidFill>
                <a:latin typeface="+mn-lt"/>
                <a:ea typeface="+mn-ea"/>
                <a:cs typeface="+mn-cs"/>
              </a:rPr>
              <a:t>This information, while accurate at the time, is subject to change.</a:t>
            </a:r>
          </a:p>
        </p:txBody>
      </p:sp>
      <p:sp>
        <p:nvSpPr>
          <p:cNvPr id="15" name="Text Placeholder 14">
            <a:extLst>
              <a:ext uri="{FF2B5EF4-FFF2-40B4-BE49-F238E27FC236}">
                <a16:creationId xmlns:a16="http://schemas.microsoft.com/office/drawing/2014/main" id="{7D6AD21C-F527-481E-873E-52B6606097F8}"/>
              </a:ext>
            </a:extLst>
          </p:cNvPr>
          <p:cNvSpPr>
            <a:spLocks noGrp="1"/>
          </p:cNvSpPr>
          <p:nvPr>
            <p:ph type="body" sz="quarter" idx="13" hasCustomPrompt="1"/>
          </p:nvPr>
        </p:nvSpPr>
        <p:spPr>
          <a:xfrm>
            <a:off x="601084" y="4019669"/>
            <a:ext cx="9567883" cy="1127125"/>
          </a:xfrm>
          <a:prstGeom prst="rect">
            <a:avLst/>
          </a:prstGeom>
        </p:spPr>
        <p:txBody>
          <a:bodyPr/>
          <a:lstStyle>
            <a:lvl1pPr marL="0" indent="0">
              <a:buNone/>
              <a:defRPr>
                <a:solidFill>
                  <a:srgbClr val="FF0000"/>
                </a:solidFill>
              </a:defRPr>
            </a:lvl1pPr>
          </a:lstStyle>
          <a:p>
            <a:pPr lvl="0"/>
            <a:r>
              <a:rPr lang="en-US"/>
              <a:t>Instructions – Update the date above and  delete this placeholder text box.</a:t>
            </a:r>
          </a:p>
        </p:txBody>
      </p:sp>
    </p:spTree>
    <p:custDataLst>
      <p:tags r:id="rId1"/>
    </p:custDataLst>
    <p:extLst>
      <p:ext uri="{BB962C8B-B14F-4D97-AF65-F5344CB8AC3E}">
        <p14:creationId xmlns:p14="http://schemas.microsoft.com/office/powerpoint/2010/main" val="27815284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_Next Step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dirty="0"/>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dirty="0"/>
              <a:t>University System of Georgia Institution</a:t>
            </a:r>
          </a:p>
        </p:txBody>
      </p:sp>
      <p:sp>
        <p:nvSpPr>
          <p:cNvPr id="6" name="Text Placeholder 2">
            <a:extLst>
              <a:ext uri="{FF2B5EF4-FFF2-40B4-BE49-F238E27FC236}">
                <a16:creationId xmlns:a16="http://schemas.microsoft.com/office/drawing/2014/main" id="{16599308-C2DC-4AF3-BD6C-E9764CC3D660}"/>
              </a:ext>
            </a:extLst>
          </p:cNvPr>
          <p:cNvSpPr>
            <a:spLocks noGrp="1"/>
          </p:cNvSpPr>
          <p:nvPr>
            <p:ph type="body" idx="1" hasCustomPrompt="1"/>
          </p:nvPr>
        </p:nvSpPr>
        <p:spPr>
          <a:xfrm>
            <a:off x="609600" y="1396538"/>
            <a:ext cx="10744200" cy="4780425"/>
          </a:xfrm>
          <a:prstGeom prst="rect">
            <a:avLst/>
          </a:prstGeom>
        </p:spPr>
        <p:txBody>
          <a:bodyPr vert="horz" lIns="91440" tIns="45720" rIns="91440" bIns="45720" rtlCol="0">
            <a:normAutofit/>
          </a:bodyPr>
          <a:lstStyle>
            <a:lvl1pPr>
              <a:defRPr/>
            </a:lvl1pPr>
          </a:lstStyle>
          <a:p>
            <a:pPr lvl="0"/>
            <a:r>
              <a:rPr lang="en-US"/>
              <a:t>Item #1 – All font in Georgia Tech Blue</a:t>
            </a:r>
          </a:p>
          <a:p>
            <a:pPr lvl="0"/>
            <a:r>
              <a:rPr lang="en-US"/>
              <a:t>Item #2</a:t>
            </a:r>
          </a:p>
          <a:p>
            <a:pPr lvl="0"/>
            <a:r>
              <a:rPr lang="en-US"/>
              <a:t>Item # 3</a:t>
            </a:r>
          </a:p>
          <a:p>
            <a:pPr lvl="0"/>
            <a:r>
              <a:rPr lang="en-US"/>
              <a:t>Item #4</a:t>
            </a:r>
          </a:p>
          <a:p>
            <a:pPr lvl="0"/>
            <a:r>
              <a:rPr lang="en-US"/>
              <a:t>Etc.</a:t>
            </a:r>
          </a:p>
          <a:p>
            <a:pPr lvl="8"/>
            <a:endParaRPr lang="en-US"/>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endParaRPr lang="en-US" dirty="0"/>
          </a:p>
        </p:txBody>
      </p:sp>
      <p:sp>
        <p:nvSpPr>
          <p:cNvPr id="2" name="TextBox 1">
            <a:extLst>
              <a:ext uri="{FF2B5EF4-FFF2-40B4-BE49-F238E27FC236}">
                <a16:creationId xmlns:a16="http://schemas.microsoft.com/office/drawing/2014/main" id="{919449EC-C31F-41B5-8816-CCA9D4D351E2}"/>
              </a:ext>
            </a:extLst>
          </p:cNvPr>
          <p:cNvSpPr txBox="1"/>
          <p:nvPr userDrawn="1"/>
        </p:nvSpPr>
        <p:spPr>
          <a:xfrm>
            <a:off x="534912" y="444511"/>
            <a:ext cx="5690043" cy="769441"/>
          </a:xfrm>
          <a:prstGeom prst="rect">
            <a:avLst/>
          </a:prstGeom>
          <a:noFill/>
        </p:spPr>
        <p:txBody>
          <a:bodyPr wrap="square" rtlCol="0">
            <a:spAutoFit/>
          </a:bodyPr>
          <a:lstStyle/>
          <a:p>
            <a:r>
              <a:rPr kumimoji="0" lang="en-US" sz="4400" b="1" i="0" u="none" strike="noStrike" kern="1200" cap="none" spc="0" normalizeH="0" baseline="0" noProof="0" dirty="0">
                <a:ln>
                  <a:noFill/>
                </a:ln>
                <a:solidFill>
                  <a:srgbClr val="00254C"/>
                </a:solidFill>
                <a:effectLst/>
                <a:uLnTx/>
                <a:uFillTx/>
                <a:latin typeface="Arial" panose="020B0604020202020204" pitchFamily="34" charset="0"/>
                <a:ea typeface="+mj-ea"/>
                <a:cs typeface="Arial" panose="020B0604020202020204" pitchFamily="34" charset="0"/>
              </a:rPr>
              <a:t>Next Steps</a:t>
            </a:r>
            <a:endParaRPr lang="en-US" dirty="0"/>
          </a:p>
        </p:txBody>
      </p:sp>
      <p:cxnSp>
        <p:nvCxnSpPr>
          <p:cNvPr id="8" name="Straight Connector 7">
            <a:extLst>
              <a:ext uri="{FF2B5EF4-FFF2-40B4-BE49-F238E27FC236}">
                <a16:creationId xmlns:a16="http://schemas.microsoft.com/office/drawing/2014/main" id="{46154CC4-4271-44C8-A7A9-61414B3CB32C}"/>
              </a:ext>
            </a:extLst>
          </p:cNvPr>
          <p:cNvCxnSpPr>
            <a:cxnSpLocks/>
          </p:cNvCxnSpPr>
          <p:nvPr userDrawn="1"/>
        </p:nvCxnSpPr>
        <p:spPr>
          <a:xfrm>
            <a:off x="601085" y="1210574"/>
            <a:ext cx="9692640" cy="0"/>
          </a:xfrm>
          <a:prstGeom prst="line">
            <a:avLst/>
          </a:prstGeom>
          <a:ln w="57150">
            <a:solidFill>
              <a:srgbClr val="EEB21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007199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_Contact Inf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dirty="0"/>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dirty="0"/>
              <a:t>University System of Georgia Institution</a:t>
            </a:r>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endParaRPr lang="en-US" dirty="0"/>
          </a:p>
        </p:txBody>
      </p:sp>
      <p:sp>
        <p:nvSpPr>
          <p:cNvPr id="2" name="TextBox 1">
            <a:extLst>
              <a:ext uri="{FF2B5EF4-FFF2-40B4-BE49-F238E27FC236}">
                <a16:creationId xmlns:a16="http://schemas.microsoft.com/office/drawing/2014/main" id="{919449EC-C31F-41B5-8816-CCA9D4D351E2}"/>
              </a:ext>
            </a:extLst>
          </p:cNvPr>
          <p:cNvSpPr txBox="1"/>
          <p:nvPr userDrawn="1"/>
        </p:nvSpPr>
        <p:spPr>
          <a:xfrm>
            <a:off x="534912" y="444511"/>
            <a:ext cx="8957431" cy="769441"/>
          </a:xfrm>
          <a:prstGeom prst="rect">
            <a:avLst/>
          </a:prstGeom>
          <a:noFill/>
        </p:spPr>
        <p:txBody>
          <a:bodyPr wrap="square" rtlCol="0">
            <a:spAutoFit/>
          </a:bodyPr>
          <a:lstStyle/>
          <a:p>
            <a:r>
              <a:rPr kumimoji="0" lang="en-US" sz="4400" b="1" i="0" u="none" strike="noStrike" kern="1200" cap="none" spc="0" normalizeH="0" baseline="0" noProof="0" dirty="0">
                <a:ln>
                  <a:noFill/>
                </a:ln>
                <a:solidFill>
                  <a:srgbClr val="00254C"/>
                </a:solidFill>
                <a:effectLst/>
                <a:uLnTx/>
                <a:uFillTx/>
                <a:latin typeface="Arial" panose="020B0604020202020204" pitchFamily="34" charset="0"/>
                <a:ea typeface="+mj-ea"/>
                <a:cs typeface="Arial" panose="020B0604020202020204" pitchFamily="34" charset="0"/>
              </a:rPr>
              <a:t>Let’s stay connected!</a:t>
            </a:r>
            <a:endParaRPr lang="en-US" dirty="0"/>
          </a:p>
        </p:txBody>
      </p:sp>
      <p:cxnSp>
        <p:nvCxnSpPr>
          <p:cNvPr id="8" name="Straight Connector 7">
            <a:extLst>
              <a:ext uri="{FF2B5EF4-FFF2-40B4-BE49-F238E27FC236}">
                <a16:creationId xmlns:a16="http://schemas.microsoft.com/office/drawing/2014/main" id="{46154CC4-4271-44C8-A7A9-61414B3CB32C}"/>
              </a:ext>
            </a:extLst>
          </p:cNvPr>
          <p:cNvCxnSpPr>
            <a:cxnSpLocks/>
          </p:cNvCxnSpPr>
          <p:nvPr userDrawn="1"/>
        </p:nvCxnSpPr>
        <p:spPr>
          <a:xfrm>
            <a:off x="601085" y="1210574"/>
            <a:ext cx="9692640" cy="0"/>
          </a:xfrm>
          <a:prstGeom prst="line">
            <a:avLst/>
          </a:prstGeom>
          <a:ln w="57150">
            <a:solidFill>
              <a:srgbClr val="EEB21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8E6F1A3-7A43-4D68-9489-01278F5586EA}"/>
              </a:ext>
            </a:extLst>
          </p:cNvPr>
          <p:cNvSpPr txBox="1"/>
          <p:nvPr userDrawn="1"/>
        </p:nvSpPr>
        <p:spPr>
          <a:xfrm>
            <a:off x="601085" y="1347893"/>
            <a:ext cx="5799715" cy="3108543"/>
          </a:xfrm>
          <a:prstGeom prst="rect">
            <a:avLst/>
          </a:prstGeom>
          <a:noFill/>
        </p:spPr>
        <p:txBody>
          <a:bodyPr wrap="square" rtlCol="0">
            <a:spAutoFit/>
          </a:bodyPr>
          <a:lstStyle/>
          <a:p>
            <a:r>
              <a:rPr lang="en-US" sz="2800" kern="1200" dirty="0">
                <a:solidFill>
                  <a:schemeClr val="tx1"/>
                </a:solidFill>
                <a:latin typeface="+mn-lt"/>
                <a:ea typeface="+mn-ea"/>
                <a:cs typeface="+mn-cs"/>
              </a:rPr>
              <a:t>Questions</a:t>
            </a:r>
            <a:r>
              <a:rPr lang="en-US" sz="2800" kern="1200" baseline="0" dirty="0">
                <a:solidFill>
                  <a:schemeClr val="tx1"/>
                </a:solidFill>
                <a:latin typeface="+mn-lt"/>
                <a:ea typeface="+mn-ea"/>
                <a:cs typeface="+mn-cs"/>
              </a:rPr>
              <a:t> or </a:t>
            </a:r>
            <a:r>
              <a:rPr lang="en-US" sz="2800" kern="1200" dirty="0">
                <a:solidFill>
                  <a:schemeClr val="tx1"/>
                </a:solidFill>
                <a:latin typeface="+mn-lt"/>
                <a:ea typeface="+mn-ea"/>
                <a:cs typeface="+mn-cs"/>
              </a:rPr>
              <a:t>Feedback?  </a:t>
            </a:r>
          </a:p>
          <a:p>
            <a:endParaRPr lang="en-US" sz="2800" kern="1200" dirty="0">
              <a:solidFill>
                <a:schemeClr val="tx1"/>
              </a:solidFill>
              <a:latin typeface="+mn-lt"/>
              <a:ea typeface="+mn-ea"/>
              <a:cs typeface="+mn-cs"/>
            </a:endParaRPr>
          </a:p>
          <a:p>
            <a:pPr marL="457200" indent="-457200">
              <a:buFont typeface="Arial" panose="020B0604020202020204" pitchFamily="34" charset="0"/>
              <a:buChar char="•"/>
            </a:pPr>
            <a:r>
              <a:rPr lang="en-US" sz="2800" b="1" kern="1200" dirty="0">
                <a:solidFill>
                  <a:schemeClr val="tx1"/>
                </a:solidFill>
                <a:latin typeface="+mn-lt"/>
                <a:ea typeface="+mn-ea"/>
                <a:cs typeface="+mn-cs"/>
              </a:rPr>
              <a:t>Helpdesk Email: </a:t>
            </a:r>
            <a:r>
              <a:rPr lang="en-US" sz="2800" kern="1200" dirty="0">
                <a:solidFill>
                  <a:schemeClr val="tx1"/>
                </a:solidFill>
                <a:latin typeface="+mn-lt"/>
                <a:ea typeface="+mn-ea"/>
                <a:cs typeface="+mn-cs"/>
              </a:rPr>
              <a:t>erp.readiness@gatech.edu</a:t>
            </a:r>
          </a:p>
          <a:p>
            <a:endParaRPr lang="en-US" sz="2800" kern="1200" dirty="0">
              <a:solidFill>
                <a:schemeClr val="tx1"/>
              </a:solidFill>
              <a:latin typeface="+mn-lt"/>
              <a:ea typeface="+mn-ea"/>
              <a:cs typeface="+mn-cs"/>
            </a:endParaRPr>
          </a:p>
          <a:p>
            <a:pPr marL="457200" indent="-457200">
              <a:buFont typeface="Arial" panose="020B0604020202020204" pitchFamily="34" charset="0"/>
              <a:buChar char="•"/>
            </a:pPr>
            <a:r>
              <a:rPr lang="en-US" sz="2800" b="1" kern="1200" dirty="0">
                <a:solidFill>
                  <a:schemeClr val="tx1"/>
                </a:solidFill>
                <a:latin typeface="+mn-lt"/>
                <a:ea typeface="+mn-ea"/>
                <a:cs typeface="+mn-cs"/>
              </a:rPr>
              <a:t>Website: </a:t>
            </a:r>
            <a:r>
              <a:rPr lang="en-US" sz="2800" b="0" kern="1200" dirty="0">
                <a:solidFill>
                  <a:schemeClr val="tx1"/>
                </a:solidFill>
                <a:latin typeface="+mn-lt"/>
                <a:ea typeface="+mn-ea"/>
                <a:cs typeface="+mn-cs"/>
              </a:rPr>
              <a:t>http://transformation.gatech.edu</a:t>
            </a:r>
          </a:p>
        </p:txBody>
      </p:sp>
      <p:pic>
        <p:nvPicPr>
          <p:cNvPr id="10" name="Picture 2" descr="Image result for ga tech buzz and wreck">
            <a:extLst>
              <a:ext uri="{FF2B5EF4-FFF2-40B4-BE49-F238E27FC236}">
                <a16:creationId xmlns:a16="http://schemas.microsoft.com/office/drawing/2014/main" id="{613E57EC-F828-4FBD-BA67-AE5C65B725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64602" y="2278967"/>
            <a:ext cx="4917091" cy="35095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956669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_Thank You">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B794D5-7167-4650-9B47-947E8ED93EE2}"/>
              </a:ext>
            </a:extLst>
          </p:cNvPr>
          <p:cNvSpPr>
            <a:spLocks noGrp="1"/>
          </p:cNvSpPr>
          <p:nvPr>
            <p:ph type="sldNum" sz="quarter" idx="10"/>
          </p:nvPr>
        </p:nvSpPr>
        <p:spPr/>
        <p:txBody>
          <a:bodyPr/>
          <a:lstStyle/>
          <a:p>
            <a:pPr algn="r"/>
            <a:fld id="{920E7BFD-8946-41E8-A498-F8C8925B8B74}" type="slidenum">
              <a:rPr lang="en-US" smtClean="0"/>
              <a:pPr algn="r"/>
              <a:t>‹#›</a:t>
            </a:fld>
            <a:endParaRPr lang="en-US" dirty="0"/>
          </a:p>
        </p:txBody>
      </p:sp>
      <p:sp>
        <p:nvSpPr>
          <p:cNvPr id="4" name="Footer Placeholder 3">
            <a:extLst>
              <a:ext uri="{FF2B5EF4-FFF2-40B4-BE49-F238E27FC236}">
                <a16:creationId xmlns:a16="http://schemas.microsoft.com/office/drawing/2014/main" id="{A30E0375-8796-413B-84FE-CAF8B9F076C9}"/>
              </a:ext>
            </a:extLst>
          </p:cNvPr>
          <p:cNvSpPr>
            <a:spLocks noGrp="1"/>
          </p:cNvSpPr>
          <p:nvPr>
            <p:ph type="ftr" sz="quarter" idx="11"/>
          </p:nvPr>
        </p:nvSpPr>
        <p:spPr/>
        <p:txBody>
          <a:bodyPr/>
          <a:lstStyle/>
          <a:p>
            <a:pPr algn="ctr"/>
            <a:r>
              <a:rPr lang="en-US" dirty="0"/>
              <a:t>University System of Georgia Institution</a:t>
            </a:r>
          </a:p>
        </p:txBody>
      </p:sp>
      <p:sp>
        <p:nvSpPr>
          <p:cNvPr id="5" name="Date Placeholder 4">
            <a:extLst>
              <a:ext uri="{FF2B5EF4-FFF2-40B4-BE49-F238E27FC236}">
                <a16:creationId xmlns:a16="http://schemas.microsoft.com/office/drawing/2014/main" id="{3B58E3BD-1F2B-4713-859A-33B96000F204}"/>
              </a:ext>
            </a:extLst>
          </p:cNvPr>
          <p:cNvSpPr>
            <a:spLocks noGrp="1"/>
          </p:cNvSpPr>
          <p:nvPr>
            <p:ph type="dt" sz="half" idx="12"/>
          </p:nvPr>
        </p:nvSpPr>
        <p:spPr/>
        <p:txBody>
          <a:bodyPr/>
          <a:lstStyle/>
          <a:p>
            <a:r>
              <a:rPr lang="en-US"/>
              <a:t>2/24/2020</a:t>
            </a:r>
            <a:endParaRPr lang="en-US" dirty="0"/>
          </a:p>
        </p:txBody>
      </p:sp>
      <p:pic>
        <p:nvPicPr>
          <p:cNvPr id="8" name="Picture 2" descr="Image result for thank you post i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63452" y="2711936"/>
            <a:ext cx="2475719" cy="29477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09871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_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179A-D26C-4395-B183-6550FCCD7BF8}"/>
              </a:ext>
            </a:extLst>
          </p:cNvPr>
          <p:cNvSpPr>
            <a:spLocks noGrp="1"/>
          </p:cNvSpPr>
          <p:nvPr>
            <p:ph type="title" hasCustomPrompt="1"/>
          </p:nvPr>
        </p:nvSpPr>
        <p:spPr>
          <a:xfrm>
            <a:off x="3581400" y="1797427"/>
            <a:ext cx="7772400" cy="1325563"/>
          </a:xfrm>
        </p:spPr>
        <p:txBody>
          <a:bodyPr/>
          <a:lstStyle>
            <a:lvl1pPr algn="ctr">
              <a:defRPr/>
            </a:lvl1pPr>
          </a:lstStyle>
          <a:p>
            <a:r>
              <a:rPr lang="en-US"/>
              <a:t>Enter Title With</a:t>
            </a:r>
            <a:br>
              <a:rPr lang="en-US"/>
            </a:br>
            <a:r>
              <a:rPr lang="en-US"/>
              <a:t>Up to 2 Rows</a:t>
            </a:r>
          </a:p>
        </p:txBody>
      </p:sp>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dirty="0"/>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dirty="0"/>
              <a:t>University System of Georgia Institution</a:t>
            </a:r>
          </a:p>
        </p:txBody>
      </p:sp>
      <p:sp>
        <p:nvSpPr>
          <p:cNvPr id="12" name="Text Placeholder 11">
            <a:extLst>
              <a:ext uri="{FF2B5EF4-FFF2-40B4-BE49-F238E27FC236}">
                <a16:creationId xmlns:a16="http://schemas.microsoft.com/office/drawing/2014/main" id="{6D2EAA04-0A4D-4D70-9E55-6B5E023280B2}"/>
              </a:ext>
            </a:extLst>
          </p:cNvPr>
          <p:cNvSpPr>
            <a:spLocks noGrp="1"/>
          </p:cNvSpPr>
          <p:nvPr>
            <p:ph type="body" sz="quarter" idx="14" hasCustomPrompt="1"/>
          </p:nvPr>
        </p:nvSpPr>
        <p:spPr>
          <a:xfrm>
            <a:off x="3581400" y="3007370"/>
            <a:ext cx="7772400" cy="412750"/>
          </a:xfrm>
          <a:prstGeom prst="rect">
            <a:avLst/>
          </a:prstGeom>
        </p:spPr>
        <p:txBody>
          <a:bodyPr/>
          <a:lstStyle>
            <a:lvl1pPr marL="0" indent="0" algn="ctr">
              <a:buNone/>
              <a:defRPr sz="3200">
                <a:solidFill>
                  <a:schemeClr val="accent2"/>
                </a:solidFill>
              </a:defRPr>
            </a:lvl1pPr>
            <a:lvl2pPr algn="ctr">
              <a:defRPr/>
            </a:lvl2pPr>
            <a:lvl3pPr algn="ctr">
              <a:defRPr/>
            </a:lvl3pPr>
            <a:lvl4pPr algn="ctr">
              <a:defRPr/>
            </a:lvl4pPr>
            <a:lvl5pPr algn="ctr">
              <a:defRPr/>
            </a:lvl5pPr>
          </a:lstStyle>
          <a:p>
            <a:pPr lvl="0"/>
            <a:r>
              <a:rPr lang="en-US"/>
              <a:t>Enter Subtitle with 1 Row Here</a:t>
            </a:r>
          </a:p>
        </p:txBody>
      </p:sp>
      <p:sp>
        <p:nvSpPr>
          <p:cNvPr id="7" name="Date Placeholder 4">
            <a:extLst>
              <a:ext uri="{FF2B5EF4-FFF2-40B4-BE49-F238E27FC236}">
                <a16:creationId xmlns:a16="http://schemas.microsoft.com/office/drawing/2014/main" id="{9D99538F-41F7-420A-8077-13BACA844327}"/>
              </a:ext>
            </a:extLst>
          </p:cNvPr>
          <p:cNvSpPr>
            <a:spLocks noGrp="1"/>
          </p:cNvSpPr>
          <p:nvPr>
            <p:ph type="dt" sz="half" idx="2"/>
          </p:nvPr>
        </p:nvSpPr>
        <p:spPr>
          <a:xfrm>
            <a:off x="337458" y="6377133"/>
            <a:ext cx="1045028" cy="365125"/>
          </a:xfrm>
          <a:prstGeom prst="rect">
            <a:avLst/>
          </a:prstGeom>
        </p:spPr>
        <p:txBody>
          <a:bodyPr vert="horz" lIns="91440" tIns="45720" rIns="91440" bIns="45720" rtlCol="0" anchor="ctr"/>
          <a:lstStyle>
            <a:lvl1pPr>
              <a:defRPr lang="en-US" sz="1200" smtClean="0">
                <a:solidFill>
                  <a:schemeClr val="accent6"/>
                </a:solidFill>
              </a:defRPr>
            </a:lvl1pPr>
          </a:lstStyle>
          <a:p>
            <a:r>
              <a:rPr lang="en-US"/>
              <a:t>2/24/2020</a:t>
            </a:r>
            <a:endParaRPr lang="en-US" dirty="0"/>
          </a:p>
        </p:txBody>
      </p:sp>
      <p:sp>
        <p:nvSpPr>
          <p:cNvPr id="9" name="TextBox 8">
            <a:extLst>
              <a:ext uri="{FF2B5EF4-FFF2-40B4-BE49-F238E27FC236}">
                <a16:creationId xmlns:a16="http://schemas.microsoft.com/office/drawing/2014/main" id="{B8DDFD77-44FF-4A75-94A7-3373F3A51868}"/>
              </a:ext>
            </a:extLst>
          </p:cNvPr>
          <p:cNvSpPr txBox="1"/>
          <p:nvPr userDrawn="1"/>
        </p:nvSpPr>
        <p:spPr>
          <a:xfrm>
            <a:off x="3278910" y="1025237"/>
            <a:ext cx="7740072" cy="400110"/>
          </a:xfrm>
          <a:prstGeom prst="rect">
            <a:avLst/>
          </a:prstGeom>
          <a:noFill/>
        </p:spPr>
        <p:txBody>
          <a:bodyPr wrap="square" rtlCol="0">
            <a:spAutoFit/>
          </a:bodyPr>
          <a:lstStyle/>
          <a:p>
            <a:pPr algn="ctr"/>
            <a:r>
              <a:rPr lang="en-US" sz="2000" dirty="0">
                <a:solidFill>
                  <a:schemeClr val="tx1"/>
                </a:solidFill>
                <a:latin typeface="Arial Black" panose="020B0A04020102020204" pitchFamily="34" charset="0"/>
              </a:rPr>
              <a:t>THE ENTERPRISE TRANSFORMATION | </a:t>
            </a:r>
            <a:r>
              <a:rPr lang="en-US" sz="2000" dirty="0">
                <a:solidFill>
                  <a:srgbClr val="EEB211"/>
                </a:solidFill>
                <a:latin typeface="Arial Black" panose="020B0A04020102020204" pitchFamily="34" charset="0"/>
              </a:rPr>
              <a:t>HCM</a:t>
            </a:r>
            <a:r>
              <a:rPr lang="en-US" sz="2000" dirty="0">
                <a:solidFill>
                  <a:schemeClr val="tx1"/>
                </a:solidFill>
                <a:latin typeface="Arial Black" panose="020B0A04020102020204" pitchFamily="34" charset="0"/>
              </a:rPr>
              <a:t> </a:t>
            </a:r>
          </a:p>
        </p:txBody>
      </p:sp>
    </p:spTree>
    <p:custDataLst>
      <p:tags r:id="rId1"/>
    </p:custDataLst>
    <p:extLst>
      <p:ext uri="{BB962C8B-B14F-4D97-AF65-F5344CB8AC3E}">
        <p14:creationId xmlns:p14="http://schemas.microsoft.com/office/powerpoint/2010/main" val="2616527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_GT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dirty="0"/>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dirty="0"/>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 – </a:t>
            </a:r>
            <a:br>
              <a:rPr lang="en-US"/>
            </a:br>
            <a:r>
              <a:rPr lang="en-US"/>
              <a:t>Select layout with preferred image</a:t>
            </a:r>
          </a:p>
        </p:txBody>
      </p:sp>
      <p:pic>
        <p:nvPicPr>
          <p:cNvPr id="8" name="Picture 7">
            <a:extLst>
              <a:ext uri="{FF2B5EF4-FFF2-40B4-BE49-F238E27FC236}">
                <a16:creationId xmlns:a16="http://schemas.microsoft.com/office/drawing/2014/main" id="{D7462079-9DFB-4B61-8F30-F96AEC9BE6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20" y="0"/>
            <a:ext cx="3472794" cy="6207868"/>
          </a:xfrm>
          <a:prstGeom prst="rect">
            <a:avLst/>
          </a:prstGeom>
        </p:spPr>
      </p:pic>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endParaRPr lang="en-US" dirty="0"/>
          </a:p>
        </p:txBody>
      </p:sp>
    </p:spTree>
    <p:custDataLst>
      <p:tags r:id="rId1"/>
    </p:custDataLst>
    <p:extLst>
      <p:ext uri="{BB962C8B-B14F-4D97-AF65-F5344CB8AC3E}">
        <p14:creationId xmlns:p14="http://schemas.microsoft.com/office/powerpoint/2010/main" val="1915700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_Transform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dirty="0"/>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dirty="0"/>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a:t>
            </a:r>
            <a:br>
              <a:rPr lang="en-US"/>
            </a:br>
            <a:r>
              <a:rPr lang="en-US"/>
              <a:t>Select layout with preferred image</a:t>
            </a:r>
          </a:p>
        </p:txBody>
      </p:sp>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endParaRPr lang="en-US" dirty="0"/>
          </a:p>
        </p:txBody>
      </p:sp>
      <p:pic>
        <p:nvPicPr>
          <p:cNvPr id="9" name="Picture 8">
            <a:extLst>
              <a:ext uri="{FF2B5EF4-FFF2-40B4-BE49-F238E27FC236}">
                <a16:creationId xmlns:a16="http://schemas.microsoft.com/office/drawing/2014/main" id="{A67108B4-6802-4E0D-AC48-DF81CE48EC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3399" y="428"/>
            <a:ext cx="3349228" cy="6172639"/>
          </a:xfrm>
          <a:prstGeom prst="rect">
            <a:avLst/>
          </a:prstGeom>
        </p:spPr>
      </p:pic>
    </p:spTree>
    <p:custDataLst>
      <p:tags r:id="rId1"/>
    </p:custDataLst>
    <p:extLst>
      <p:ext uri="{BB962C8B-B14F-4D97-AF65-F5344CB8AC3E}">
        <p14:creationId xmlns:p14="http://schemas.microsoft.com/office/powerpoint/2010/main" val="143596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_Build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dirty="0"/>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dirty="0"/>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a:t>
            </a:r>
            <a:br>
              <a:rPr lang="en-US"/>
            </a:br>
            <a:r>
              <a:rPr lang="en-US"/>
              <a:t>Select layout with preferred image</a:t>
            </a:r>
          </a:p>
        </p:txBody>
      </p:sp>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endParaRPr lang="en-US" dirty="0"/>
          </a:p>
        </p:txBody>
      </p:sp>
      <p:pic>
        <p:nvPicPr>
          <p:cNvPr id="8" name="Picture 7">
            <a:extLst>
              <a:ext uri="{FF2B5EF4-FFF2-40B4-BE49-F238E27FC236}">
                <a16:creationId xmlns:a16="http://schemas.microsoft.com/office/drawing/2014/main" id="{352714E5-80DF-47BB-8B7F-7F94974A2C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87" y="429"/>
            <a:ext cx="3361765" cy="6195744"/>
          </a:xfrm>
          <a:prstGeom prst="rect">
            <a:avLst/>
          </a:prstGeom>
        </p:spPr>
      </p:pic>
    </p:spTree>
    <p:custDataLst>
      <p:tags r:id="rId1"/>
    </p:custDataLst>
    <p:extLst>
      <p:ext uri="{BB962C8B-B14F-4D97-AF65-F5344CB8AC3E}">
        <p14:creationId xmlns:p14="http://schemas.microsoft.com/office/powerpoint/2010/main" val="2555628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_Unify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dirty="0"/>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dirty="0"/>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a:t>
            </a:r>
            <a:br>
              <a:rPr lang="en-US"/>
            </a:br>
            <a:r>
              <a:rPr lang="en-US"/>
              <a:t>Select layout with preferred image</a:t>
            </a:r>
          </a:p>
        </p:txBody>
      </p:sp>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endParaRPr lang="en-US" dirty="0"/>
          </a:p>
        </p:txBody>
      </p:sp>
      <p:pic>
        <p:nvPicPr>
          <p:cNvPr id="8" name="Picture 7">
            <a:extLst>
              <a:ext uri="{FF2B5EF4-FFF2-40B4-BE49-F238E27FC236}">
                <a16:creationId xmlns:a16="http://schemas.microsoft.com/office/drawing/2014/main" id="{F7CD6054-0ED1-4FF0-8B10-D86CE1975D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087" y="428"/>
            <a:ext cx="3340777" cy="6157063"/>
          </a:xfrm>
          <a:prstGeom prst="rect">
            <a:avLst/>
          </a:prstGeom>
        </p:spPr>
      </p:pic>
    </p:spTree>
    <p:custDataLst>
      <p:tags r:id="rId1"/>
    </p:custDataLst>
    <p:extLst>
      <p:ext uri="{BB962C8B-B14F-4D97-AF65-F5344CB8AC3E}">
        <p14:creationId xmlns:p14="http://schemas.microsoft.com/office/powerpoint/2010/main" val="1514119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_Empower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dirty="0"/>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dirty="0"/>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a:t>
            </a:r>
            <a:br>
              <a:rPr lang="en-US"/>
            </a:br>
            <a:r>
              <a:rPr lang="en-US"/>
              <a:t>Select layout with preferred image</a:t>
            </a:r>
          </a:p>
        </p:txBody>
      </p:sp>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endParaRPr lang="en-US" dirty="0"/>
          </a:p>
        </p:txBody>
      </p:sp>
      <p:pic>
        <p:nvPicPr>
          <p:cNvPr id="8" name="Picture 7">
            <a:extLst>
              <a:ext uri="{FF2B5EF4-FFF2-40B4-BE49-F238E27FC236}">
                <a16:creationId xmlns:a16="http://schemas.microsoft.com/office/drawing/2014/main" id="{F89AC0A6-F75E-4E9C-AA01-1156A7AF8E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337" y="429"/>
            <a:ext cx="3348502" cy="6171300"/>
          </a:xfrm>
          <a:prstGeom prst="rect">
            <a:avLst/>
          </a:prstGeom>
        </p:spPr>
      </p:pic>
    </p:spTree>
    <p:custDataLst>
      <p:tags r:id="rId1"/>
    </p:custDataLst>
    <p:extLst>
      <p:ext uri="{BB962C8B-B14F-4D97-AF65-F5344CB8AC3E}">
        <p14:creationId xmlns:p14="http://schemas.microsoft.com/office/powerpoint/2010/main" val="2568434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_Contact Inf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dirty="0"/>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dirty="0"/>
              <a:t>University System of Georgia Institution</a:t>
            </a:r>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endParaRPr lang="en-US" dirty="0"/>
          </a:p>
        </p:txBody>
      </p:sp>
      <p:sp>
        <p:nvSpPr>
          <p:cNvPr id="2" name="TextBox 1">
            <a:extLst>
              <a:ext uri="{FF2B5EF4-FFF2-40B4-BE49-F238E27FC236}">
                <a16:creationId xmlns:a16="http://schemas.microsoft.com/office/drawing/2014/main" id="{919449EC-C31F-41B5-8816-CCA9D4D351E2}"/>
              </a:ext>
            </a:extLst>
          </p:cNvPr>
          <p:cNvSpPr txBox="1"/>
          <p:nvPr userDrawn="1"/>
        </p:nvSpPr>
        <p:spPr>
          <a:xfrm>
            <a:off x="534912" y="444511"/>
            <a:ext cx="8957431" cy="769441"/>
          </a:xfrm>
          <a:prstGeom prst="rect">
            <a:avLst/>
          </a:prstGeom>
          <a:noFill/>
        </p:spPr>
        <p:txBody>
          <a:bodyPr wrap="square" rtlCol="0">
            <a:spAutoFit/>
          </a:bodyPr>
          <a:lstStyle/>
          <a:p>
            <a:r>
              <a:rPr kumimoji="0" lang="en-US" sz="4400" b="1" i="0" u="none" strike="noStrike" kern="1200" cap="none" spc="0" normalizeH="0" baseline="0" noProof="0" dirty="0">
                <a:ln>
                  <a:noFill/>
                </a:ln>
                <a:solidFill>
                  <a:srgbClr val="00254C"/>
                </a:solidFill>
                <a:effectLst/>
                <a:uLnTx/>
                <a:uFillTx/>
                <a:latin typeface="Arial" panose="020B0604020202020204" pitchFamily="34" charset="0"/>
                <a:ea typeface="+mj-ea"/>
                <a:cs typeface="Arial" panose="020B0604020202020204" pitchFamily="34" charset="0"/>
              </a:rPr>
              <a:t>Let’s stay connected!</a:t>
            </a:r>
            <a:endParaRPr lang="en-US" dirty="0"/>
          </a:p>
        </p:txBody>
      </p:sp>
      <p:cxnSp>
        <p:nvCxnSpPr>
          <p:cNvPr id="8" name="Straight Connector 7">
            <a:extLst>
              <a:ext uri="{FF2B5EF4-FFF2-40B4-BE49-F238E27FC236}">
                <a16:creationId xmlns:a16="http://schemas.microsoft.com/office/drawing/2014/main" id="{46154CC4-4271-44C8-A7A9-61414B3CB32C}"/>
              </a:ext>
            </a:extLst>
          </p:cNvPr>
          <p:cNvCxnSpPr>
            <a:cxnSpLocks/>
          </p:cNvCxnSpPr>
          <p:nvPr userDrawn="1"/>
        </p:nvCxnSpPr>
        <p:spPr>
          <a:xfrm>
            <a:off x="601085" y="1210574"/>
            <a:ext cx="9692640" cy="0"/>
          </a:xfrm>
          <a:prstGeom prst="line">
            <a:avLst/>
          </a:prstGeom>
          <a:ln w="57150">
            <a:solidFill>
              <a:srgbClr val="EEB21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8E6F1A3-7A43-4D68-9489-01278F5586EA}"/>
              </a:ext>
            </a:extLst>
          </p:cNvPr>
          <p:cNvSpPr txBox="1"/>
          <p:nvPr userDrawn="1"/>
        </p:nvSpPr>
        <p:spPr>
          <a:xfrm>
            <a:off x="601085" y="1347893"/>
            <a:ext cx="5799715" cy="3108543"/>
          </a:xfrm>
          <a:prstGeom prst="rect">
            <a:avLst/>
          </a:prstGeom>
          <a:noFill/>
        </p:spPr>
        <p:txBody>
          <a:bodyPr wrap="square" rtlCol="0">
            <a:spAutoFit/>
          </a:bodyPr>
          <a:lstStyle/>
          <a:p>
            <a:r>
              <a:rPr lang="en-US" sz="2800" kern="1200" dirty="0">
                <a:solidFill>
                  <a:schemeClr val="tx1"/>
                </a:solidFill>
                <a:latin typeface="+mn-lt"/>
                <a:ea typeface="+mn-ea"/>
                <a:cs typeface="+mn-cs"/>
              </a:rPr>
              <a:t>Questions</a:t>
            </a:r>
            <a:r>
              <a:rPr lang="en-US" sz="2800" kern="1200" baseline="0" dirty="0">
                <a:solidFill>
                  <a:schemeClr val="tx1"/>
                </a:solidFill>
                <a:latin typeface="+mn-lt"/>
                <a:ea typeface="+mn-ea"/>
                <a:cs typeface="+mn-cs"/>
              </a:rPr>
              <a:t> or </a:t>
            </a:r>
            <a:r>
              <a:rPr lang="en-US" sz="2800" kern="1200" dirty="0">
                <a:solidFill>
                  <a:schemeClr val="tx1"/>
                </a:solidFill>
                <a:latin typeface="+mn-lt"/>
                <a:ea typeface="+mn-ea"/>
                <a:cs typeface="+mn-cs"/>
              </a:rPr>
              <a:t>Feedback?  </a:t>
            </a:r>
          </a:p>
          <a:p>
            <a:endParaRPr lang="en-US" sz="2800" kern="1200" dirty="0">
              <a:solidFill>
                <a:schemeClr val="tx1"/>
              </a:solidFill>
              <a:latin typeface="+mn-lt"/>
              <a:ea typeface="+mn-ea"/>
              <a:cs typeface="+mn-cs"/>
            </a:endParaRPr>
          </a:p>
          <a:p>
            <a:pPr marL="457200" indent="-457200">
              <a:buFont typeface="Arial" panose="020B0604020202020204" pitchFamily="34" charset="0"/>
              <a:buChar char="•"/>
            </a:pPr>
            <a:r>
              <a:rPr lang="en-US" sz="2800" b="1" kern="1200" dirty="0">
                <a:solidFill>
                  <a:schemeClr val="tx1"/>
                </a:solidFill>
                <a:latin typeface="+mn-lt"/>
                <a:ea typeface="+mn-ea"/>
                <a:cs typeface="+mn-cs"/>
              </a:rPr>
              <a:t>Helpdesk Email: </a:t>
            </a:r>
            <a:r>
              <a:rPr lang="en-US" sz="2800" kern="1200" dirty="0">
                <a:solidFill>
                  <a:schemeClr val="tx1"/>
                </a:solidFill>
                <a:latin typeface="+mn-lt"/>
                <a:ea typeface="+mn-ea"/>
                <a:cs typeface="+mn-cs"/>
              </a:rPr>
              <a:t>erp.ask@gatech.edu</a:t>
            </a:r>
          </a:p>
          <a:p>
            <a:endParaRPr lang="en-US" sz="2800" kern="1200" dirty="0">
              <a:solidFill>
                <a:schemeClr val="tx1"/>
              </a:solidFill>
              <a:latin typeface="+mn-lt"/>
              <a:ea typeface="+mn-ea"/>
              <a:cs typeface="+mn-cs"/>
            </a:endParaRPr>
          </a:p>
          <a:p>
            <a:pPr marL="457200" indent="-457200">
              <a:buFont typeface="Arial" panose="020B0604020202020204" pitchFamily="34" charset="0"/>
              <a:buChar char="•"/>
            </a:pPr>
            <a:r>
              <a:rPr lang="en-US" sz="2800" b="1" kern="1200" dirty="0">
                <a:solidFill>
                  <a:schemeClr val="tx1"/>
                </a:solidFill>
                <a:latin typeface="+mn-lt"/>
                <a:ea typeface="+mn-ea"/>
                <a:cs typeface="+mn-cs"/>
              </a:rPr>
              <a:t>Website: </a:t>
            </a:r>
            <a:r>
              <a:rPr lang="en-US" sz="2800" b="0" kern="1200" dirty="0">
                <a:solidFill>
                  <a:schemeClr val="tx1"/>
                </a:solidFill>
                <a:latin typeface="+mn-lt"/>
                <a:ea typeface="+mn-ea"/>
                <a:cs typeface="+mn-cs"/>
              </a:rPr>
              <a:t>http://transformation.gatech.edu</a:t>
            </a:r>
          </a:p>
        </p:txBody>
      </p:sp>
      <p:pic>
        <p:nvPicPr>
          <p:cNvPr id="10" name="Picture 2" descr="Image result for ga tech buzz and wreck">
            <a:extLst>
              <a:ext uri="{FF2B5EF4-FFF2-40B4-BE49-F238E27FC236}">
                <a16:creationId xmlns:a16="http://schemas.microsoft.com/office/drawing/2014/main" id="{613E57EC-F828-4FBD-BA67-AE5C65B725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64602" y="2278967"/>
            <a:ext cx="4917091" cy="35095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037264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_Text + Tab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dirty="0"/>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dirty="0"/>
              <a:t>University System of Georgia Institution</a:t>
            </a:r>
          </a:p>
        </p:txBody>
      </p:sp>
      <p:sp>
        <p:nvSpPr>
          <p:cNvPr id="5" name="Title Placeholder 1">
            <a:extLst>
              <a:ext uri="{FF2B5EF4-FFF2-40B4-BE49-F238E27FC236}">
                <a16:creationId xmlns:a16="http://schemas.microsoft.com/office/drawing/2014/main" id="{657D24C1-B40F-4147-BFCC-1E23616B09D2}"/>
              </a:ext>
            </a:extLst>
          </p:cNvPr>
          <p:cNvSpPr>
            <a:spLocks noGrp="1"/>
          </p:cNvSpPr>
          <p:nvPr>
            <p:ph type="title" hasCustomPrompt="1"/>
          </p:nvPr>
        </p:nvSpPr>
        <p:spPr>
          <a:xfrm>
            <a:off x="329622" y="0"/>
            <a:ext cx="10515600" cy="1210574"/>
          </a:xfrm>
          <a:prstGeom prst="rect">
            <a:avLst/>
          </a:prstGeom>
          <a:noFill/>
        </p:spPr>
        <p:txBody>
          <a:bodyPr vert="horz" lIns="274320" tIns="45720" rIns="91440" bIns="45720" rtlCol="0" anchor="b" anchorCtr="0">
            <a:noAutofit/>
          </a:bodyPr>
          <a:lstStyle>
            <a:lvl1pPr>
              <a:defRPr/>
            </a:lvl1pPr>
          </a:lstStyle>
          <a:p>
            <a:pPr lvl="0"/>
            <a:r>
              <a:rPr lang="en-US"/>
              <a:t>Text + Table</a:t>
            </a:r>
          </a:p>
        </p:txBody>
      </p:sp>
      <p:sp>
        <p:nvSpPr>
          <p:cNvPr id="6" name="Text Placeholder 2">
            <a:extLst>
              <a:ext uri="{FF2B5EF4-FFF2-40B4-BE49-F238E27FC236}">
                <a16:creationId xmlns:a16="http://schemas.microsoft.com/office/drawing/2014/main" id="{16599308-C2DC-4AF3-BD6C-E9764CC3D660}"/>
              </a:ext>
            </a:extLst>
          </p:cNvPr>
          <p:cNvSpPr>
            <a:spLocks noGrp="1"/>
          </p:cNvSpPr>
          <p:nvPr>
            <p:ph type="body" idx="1" hasCustomPrompt="1"/>
          </p:nvPr>
        </p:nvSpPr>
        <p:spPr>
          <a:xfrm>
            <a:off x="599440" y="1396538"/>
            <a:ext cx="11042396" cy="845919"/>
          </a:xfrm>
          <a:prstGeom prst="rect">
            <a:avLst/>
          </a:prstGeom>
        </p:spPr>
        <p:txBody>
          <a:bodyPr vert="horz" lIns="91440" tIns="45720" rIns="91440" bIns="45720" rtlCol="0">
            <a:normAutofit/>
          </a:bodyPr>
          <a:lstStyle>
            <a:lvl1pPr marL="0" indent="0">
              <a:buNone/>
              <a:defRPr sz="2400" baseline="0"/>
            </a:lvl1pPr>
            <a:lvl9pPr>
              <a:defRPr sz="1600"/>
            </a:lvl9pPr>
          </a:lstStyle>
          <a:p>
            <a:pPr lvl="0"/>
            <a:r>
              <a:rPr lang="en-US"/>
              <a:t>Insert Text here. All font in Georgia Tech Blue. For tables, use banded rows with White and Buzz Gold/ Georgia Tech Blue with corresponding table borders.</a:t>
            </a:r>
          </a:p>
          <a:p>
            <a:pPr lvl="8"/>
            <a:endParaRPr lang="en-US"/>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endParaRPr lang="en-US" dirty="0"/>
          </a:p>
        </p:txBody>
      </p:sp>
      <p:sp>
        <p:nvSpPr>
          <p:cNvPr id="9" name="Table Placeholder 9">
            <a:extLst>
              <a:ext uri="{FF2B5EF4-FFF2-40B4-BE49-F238E27FC236}">
                <a16:creationId xmlns:a16="http://schemas.microsoft.com/office/drawing/2014/main" id="{4645F737-C18E-42F9-A097-DEAB07460D1F}"/>
              </a:ext>
            </a:extLst>
          </p:cNvPr>
          <p:cNvSpPr>
            <a:spLocks noGrp="1"/>
          </p:cNvSpPr>
          <p:nvPr>
            <p:ph type="tbl" sz="quarter" idx="13"/>
          </p:nvPr>
        </p:nvSpPr>
        <p:spPr>
          <a:xfrm>
            <a:off x="599440" y="2318658"/>
            <a:ext cx="10884534" cy="3799342"/>
          </a:xfrm>
          <a:prstGeom prst="rect">
            <a:avLst/>
          </a:prstGeom>
        </p:spPr>
        <p:txBody>
          <a:bodyPr/>
          <a:lstStyle>
            <a:lvl1pPr marL="0" indent="0">
              <a:buNone/>
              <a:defRPr/>
            </a:lvl1pPr>
          </a:lstStyle>
          <a:p>
            <a:endParaRPr lang="en-US" dirty="0"/>
          </a:p>
        </p:txBody>
      </p:sp>
      <p:cxnSp>
        <p:nvCxnSpPr>
          <p:cNvPr id="8" name="Straight Connector 7">
            <a:extLst>
              <a:ext uri="{FF2B5EF4-FFF2-40B4-BE49-F238E27FC236}">
                <a16:creationId xmlns:a16="http://schemas.microsoft.com/office/drawing/2014/main" id="{F1E2E8D3-2206-41F6-9AE3-BF20A57A4E25}"/>
              </a:ext>
            </a:extLst>
          </p:cNvPr>
          <p:cNvCxnSpPr>
            <a:cxnSpLocks/>
          </p:cNvCxnSpPr>
          <p:nvPr userDrawn="1"/>
        </p:nvCxnSpPr>
        <p:spPr>
          <a:xfrm>
            <a:off x="601085" y="1210574"/>
            <a:ext cx="9692640" cy="0"/>
          </a:xfrm>
          <a:prstGeom prst="line">
            <a:avLst/>
          </a:prstGeom>
          <a:ln w="57150">
            <a:solidFill>
              <a:srgbClr val="EEB21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50139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179A-D26C-4395-B183-6550FCCD7BF8}"/>
              </a:ext>
            </a:extLst>
          </p:cNvPr>
          <p:cNvSpPr>
            <a:spLocks noGrp="1"/>
          </p:cNvSpPr>
          <p:nvPr>
            <p:ph type="title" hasCustomPrompt="1"/>
          </p:nvPr>
        </p:nvSpPr>
        <p:spPr>
          <a:xfrm>
            <a:off x="3581400" y="2095457"/>
            <a:ext cx="7772400" cy="1325563"/>
          </a:xfrm>
        </p:spPr>
        <p:txBody>
          <a:bodyPr/>
          <a:lstStyle>
            <a:lvl1pPr algn="ctr">
              <a:defRPr/>
            </a:lvl1pPr>
          </a:lstStyle>
          <a:p>
            <a:r>
              <a:rPr lang="en-US"/>
              <a:t>Enter Title With</a:t>
            </a:r>
            <a:br>
              <a:rPr lang="en-US"/>
            </a:br>
            <a:r>
              <a:rPr lang="en-US"/>
              <a:t>Up to 2 Rows</a:t>
            </a:r>
          </a:p>
        </p:txBody>
      </p:sp>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a:t>University System of Georgia Institution</a:t>
            </a:r>
          </a:p>
        </p:txBody>
      </p:sp>
      <p:sp>
        <p:nvSpPr>
          <p:cNvPr id="6" name="Date Placeholder 4">
            <a:extLst>
              <a:ext uri="{FF2B5EF4-FFF2-40B4-BE49-F238E27FC236}">
                <a16:creationId xmlns:a16="http://schemas.microsoft.com/office/drawing/2014/main" id="{17C4B92E-F761-45FD-AB55-123B9F342F2A}"/>
              </a:ext>
            </a:extLst>
          </p:cNvPr>
          <p:cNvSpPr>
            <a:spLocks noGrp="1"/>
          </p:cNvSpPr>
          <p:nvPr>
            <p:ph type="dt" sz="half" idx="2"/>
          </p:nvPr>
        </p:nvSpPr>
        <p:spPr>
          <a:xfrm>
            <a:off x="337458" y="6377133"/>
            <a:ext cx="1045028" cy="365125"/>
          </a:xfrm>
          <a:prstGeom prst="rect">
            <a:avLst/>
          </a:prstGeom>
        </p:spPr>
        <p:txBody>
          <a:bodyPr vert="horz" lIns="91440" tIns="45720" rIns="91440" bIns="45720" rtlCol="0" anchor="ctr"/>
          <a:lstStyle>
            <a:lvl1pPr>
              <a:defRPr lang="en-US" sz="1200" smtClean="0">
                <a:solidFill>
                  <a:schemeClr val="accent6"/>
                </a:solidFill>
              </a:defRPr>
            </a:lvl1pPr>
          </a:lstStyle>
          <a:p>
            <a:r>
              <a:rPr lang="en-US"/>
              <a:t>2/24/2020</a:t>
            </a:r>
          </a:p>
        </p:txBody>
      </p:sp>
      <p:sp>
        <p:nvSpPr>
          <p:cNvPr id="7" name="TextBox 6">
            <a:extLst>
              <a:ext uri="{FF2B5EF4-FFF2-40B4-BE49-F238E27FC236}">
                <a16:creationId xmlns:a16="http://schemas.microsoft.com/office/drawing/2014/main" id="{F7047FCC-072F-4740-9539-1E65B8C66859}"/>
              </a:ext>
            </a:extLst>
          </p:cNvPr>
          <p:cNvSpPr txBox="1"/>
          <p:nvPr userDrawn="1"/>
        </p:nvSpPr>
        <p:spPr>
          <a:xfrm>
            <a:off x="3278910" y="1025237"/>
            <a:ext cx="7740072" cy="400110"/>
          </a:xfrm>
          <a:prstGeom prst="rect">
            <a:avLst/>
          </a:prstGeom>
          <a:noFill/>
        </p:spPr>
        <p:txBody>
          <a:bodyPr wrap="square" rtlCol="0">
            <a:spAutoFit/>
          </a:bodyPr>
          <a:lstStyle/>
          <a:p>
            <a:pPr algn="ctr"/>
            <a:r>
              <a:rPr lang="en-US" sz="2000">
                <a:solidFill>
                  <a:schemeClr val="tx1"/>
                </a:solidFill>
                <a:latin typeface="Arial Black" panose="020B0A04020102020204" pitchFamily="34" charset="0"/>
              </a:rPr>
              <a:t>THE ENTERPRISE TRANSFORMATION | </a:t>
            </a:r>
            <a:r>
              <a:rPr lang="en-US" sz="2000">
                <a:solidFill>
                  <a:srgbClr val="EEB211"/>
                </a:solidFill>
                <a:latin typeface="Arial Black" panose="020B0A04020102020204" pitchFamily="34" charset="0"/>
              </a:rPr>
              <a:t>HCM</a:t>
            </a:r>
            <a:r>
              <a:rPr lang="en-US" sz="2000">
                <a:solidFill>
                  <a:schemeClr val="tx1"/>
                </a:solidFill>
                <a:latin typeface="Arial Black" panose="020B0A04020102020204" pitchFamily="34" charset="0"/>
              </a:rPr>
              <a:t> </a:t>
            </a:r>
          </a:p>
        </p:txBody>
      </p:sp>
    </p:spTree>
    <p:custDataLst>
      <p:tags r:id="rId1"/>
    </p:custDataLst>
    <p:extLst>
      <p:ext uri="{BB962C8B-B14F-4D97-AF65-F5344CB8AC3E}">
        <p14:creationId xmlns:p14="http://schemas.microsoft.com/office/powerpoint/2010/main" val="39244703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_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179A-D26C-4395-B183-6550FCCD7BF8}"/>
              </a:ext>
            </a:extLst>
          </p:cNvPr>
          <p:cNvSpPr>
            <a:spLocks noGrp="1"/>
          </p:cNvSpPr>
          <p:nvPr>
            <p:ph type="title" hasCustomPrompt="1"/>
          </p:nvPr>
        </p:nvSpPr>
        <p:spPr>
          <a:xfrm>
            <a:off x="3581400" y="1797427"/>
            <a:ext cx="7772400" cy="1325563"/>
          </a:xfrm>
        </p:spPr>
        <p:txBody>
          <a:bodyPr/>
          <a:lstStyle>
            <a:lvl1pPr algn="ctr">
              <a:defRPr/>
            </a:lvl1pPr>
          </a:lstStyle>
          <a:p>
            <a:r>
              <a:rPr lang="en-US"/>
              <a:t>Enter Title With</a:t>
            </a:r>
            <a:br>
              <a:rPr lang="en-US"/>
            </a:br>
            <a:r>
              <a:rPr lang="en-US"/>
              <a:t>Up to 2 Rows</a:t>
            </a:r>
          </a:p>
        </p:txBody>
      </p:sp>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a:t>University System of Georgia Institution</a:t>
            </a:r>
          </a:p>
        </p:txBody>
      </p:sp>
      <p:sp>
        <p:nvSpPr>
          <p:cNvPr id="12" name="Text Placeholder 11">
            <a:extLst>
              <a:ext uri="{FF2B5EF4-FFF2-40B4-BE49-F238E27FC236}">
                <a16:creationId xmlns:a16="http://schemas.microsoft.com/office/drawing/2014/main" id="{6D2EAA04-0A4D-4D70-9E55-6B5E023280B2}"/>
              </a:ext>
            </a:extLst>
          </p:cNvPr>
          <p:cNvSpPr>
            <a:spLocks noGrp="1"/>
          </p:cNvSpPr>
          <p:nvPr>
            <p:ph type="body" sz="quarter" idx="14" hasCustomPrompt="1"/>
          </p:nvPr>
        </p:nvSpPr>
        <p:spPr>
          <a:xfrm>
            <a:off x="3581400" y="3007370"/>
            <a:ext cx="7772400" cy="412750"/>
          </a:xfrm>
          <a:prstGeom prst="rect">
            <a:avLst/>
          </a:prstGeom>
        </p:spPr>
        <p:txBody>
          <a:bodyPr/>
          <a:lstStyle>
            <a:lvl1pPr marL="0" indent="0" algn="ctr">
              <a:buNone/>
              <a:defRPr sz="3200">
                <a:solidFill>
                  <a:schemeClr val="accent2"/>
                </a:solidFill>
              </a:defRPr>
            </a:lvl1pPr>
            <a:lvl2pPr algn="ctr">
              <a:defRPr/>
            </a:lvl2pPr>
            <a:lvl3pPr algn="ctr">
              <a:defRPr/>
            </a:lvl3pPr>
            <a:lvl4pPr algn="ctr">
              <a:defRPr/>
            </a:lvl4pPr>
            <a:lvl5pPr algn="ctr">
              <a:defRPr/>
            </a:lvl5pPr>
          </a:lstStyle>
          <a:p>
            <a:pPr lvl="0"/>
            <a:r>
              <a:rPr lang="en-US"/>
              <a:t>Enter Subtitle with 1 Row Here</a:t>
            </a:r>
          </a:p>
        </p:txBody>
      </p:sp>
      <p:sp>
        <p:nvSpPr>
          <p:cNvPr id="7" name="Date Placeholder 4">
            <a:extLst>
              <a:ext uri="{FF2B5EF4-FFF2-40B4-BE49-F238E27FC236}">
                <a16:creationId xmlns:a16="http://schemas.microsoft.com/office/drawing/2014/main" id="{9D99538F-41F7-420A-8077-13BACA844327}"/>
              </a:ext>
            </a:extLst>
          </p:cNvPr>
          <p:cNvSpPr>
            <a:spLocks noGrp="1"/>
          </p:cNvSpPr>
          <p:nvPr>
            <p:ph type="dt" sz="half" idx="2"/>
          </p:nvPr>
        </p:nvSpPr>
        <p:spPr>
          <a:xfrm>
            <a:off x="337458" y="6377133"/>
            <a:ext cx="1045028" cy="365125"/>
          </a:xfrm>
          <a:prstGeom prst="rect">
            <a:avLst/>
          </a:prstGeom>
        </p:spPr>
        <p:txBody>
          <a:bodyPr vert="horz" lIns="91440" tIns="45720" rIns="91440" bIns="45720" rtlCol="0" anchor="ctr"/>
          <a:lstStyle>
            <a:lvl1pPr>
              <a:defRPr lang="en-US" sz="1200" smtClean="0">
                <a:solidFill>
                  <a:schemeClr val="accent6"/>
                </a:solidFill>
              </a:defRPr>
            </a:lvl1pPr>
          </a:lstStyle>
          <a:p>
            <a:r>
              <a:rPr lang="en-US"/>
              <a:t>2/24/2020</a:t>
            </a:r>
          </a:p>
        </p:txBody>
      </p:sp>
      <p:sp>
        <p:nvSpPr>
          <p:cNvPr id="9" name="TextBox 8">
            <a:extLst>
              <a:ext uri="{FF2B5EF4-FFF2-40B4-BE49-F238E27FC236}">
                <a16:creationId xmlns:a16="http://schemas.microsoft.com/office/drawing/2014/main" id="{B8DDFD77-44FF-4A75-94A7-3373F3A51868}"/>
              </a:ext>
            </a:extLst>
          </p:cNvPr>
          <p:cNvSpPr txBox="1"/>
          <p:nvPr userDrawn="1"/>
        </p:nvSpPr>
        <p:spPr>
          <a:xfrm>
            <a:off x="3278910" y="1025237"/>
            <a:ext cx="7740072" cy="400110"/>
          </a:xfrm>
          <a:prstGeom prst="rect">
            <a:avLst/>
          </a:prstGeom>
          <a:noFill/>
        </p:spPr>
        <p:txBody>
          <a:bodyPr wrap="square" rtlCol="0">
            <a:spAutoFit/>
          </a:bodyPr>
          <a:lstStyle/>
          <a:p>
            <a:pPr algn="ctr"/>
            <a:r>
              <a:rPr lang="en-US" sz="2000">
                <a:solidFill>
                  <a:schemeClr val="tx1"/>
                </a:solidFill>
                <a:latin typeface="Arial Black" panose="020B0A04020102020204" pitchFamily="34" charset="0"/>
              </a:rPr>
              <a:t>THE ENTERPRISE TRANSFORMATION | </a:t>
            </a:r>
            <a:r>
              <a:rPr lang="en-US" sz="2000">
                <a:solidFill>
                  <a:srgbClr val="EEB211"/>
                </a:solidFill>
                <a:latin typeface="Arial Black" panose="020B0A04020102020204" pitchFamily="34" charset="0"/>
              </a:rPr>
              <a:t>HCM</a:t>
            </a:r>
            <a:r>
              <a:rPr lang="en-US" sz="2000">
                <a:solidFill>
                  <a:schemeClr val="tx1"/>
                </a:solidFill>
                <a:latin typeface="Arial Black" panose="020B0A04020102020204" pitchFamily="34" charset="0"/>
              </a:rPr>
              <a:t> </a:t>
            </a:r>
          </a:p>
        </p:txBody>
      </p:sp>
    </p:spTree>
    <p:custDataLst>
      <p:tags r:id="rId1"/>
    </p:custDataLst>
    <p:extLst>
      <p:ext uri="{BB962C8B-B14F-4D97-AF65-F5344CB8AC3E}">
        <p14:creationId xmlns:p14="http://schemas.microsoft.com/office/powerpoint/2010/main" val="1798914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_Transform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a:t>
            </a:r>
            <a:br>
              <a:rPr lang="en-US"/>
            </a:br>
            <a:r>
              <a:rPr lang="en-US"/>
              <a:t>Select layout with preferred image</a:t>
            </a:r>
          </a:p>
        </p:txBody>
      </p:sp>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p>
        </p:txBody>
      </p:sp>
      <p:pic>
        <p:nvPicPr>
          <p:cNvPr id="9" name="Picture 8">
            <a:extLst>
              <a:ext uri="{FF2B5EF4-FFF2-40B4-BE49-F238E27FC236}">
                <a16:creationId xmlns:a16="http://schemas.microsoft.com/office/drawing/2014/main" id="{A67108B4-6802-4E0D-AC48-DF81CE48EC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3399" y="428"/>
            <a:ext cx="3349228" cy="6172639"/>
          </a:xfrm>
          <a:prstGeom prst="rect">
            <a:avLst/>
          </a:prstGeom>
        </p:spPr>
      </p:pic>
    </p:spTree>
    <p:custDataLst>
      <p:tags r:id="rId1"/>
    </p:custDataLst>
    <p:extLst>
      <p:ext uri="{BB962C8B-B14F-4D97-AF65-F5344CB8AC3E}">
        <p14:creationId xmlns:p14="http://schemas.microsoft.com/office/powerpoint/2010/main" val="182028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_Agenda">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dirty="0"/>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dirty="0"/>
              <a:t>University System of Georgia Institution</a:t>
            </a:r>
          </a:p>
        </p:txBody>
      </p:sp>
      <p:sp>
        <p:nvSpPr>
          <p:cNvPr id="6" name="Text Placeholder 2">
            <a:extLst>
              <a:ext uri="{FF2B5EF4-FFF2-40B4-BE49-F238E27FC236}">
                <a16:creationId xmlns:a16="http://schemas.microsoft.com/office/drawing/2014/main" id="{16599308-C2DC-4AF3-BD6C-E9764CC3D660}"/>
              </a:ext>
            </a:extLst>
          </p:cNvPr>
          <p:cNvSpPr>
            <a:spLocks noGrp="1"/>
          </p:cNvSpPr>
          <p:nvPr>
            <p:ph type="body" idx="1" hasCustomPrompt="1"/>
          </p:nvPr>
        </p:nvSpPr>
        <p:spPr>
          <a:xfrm>
            <a:off x="629920" y="1396538"/>
            <a:ext cx="10723880" cy="4780425"/>
          </a:xfrm>
          <a:prstGeom prst="rect">
            <a:avLst/>
          </a:prstGeom>
        </p:spPr>
        <p:txBody>
          <a:bodyPr vert="horz" lIns="91440" tIns="45720" rIns="91440" bIns="45720" rtlCol="0">
            <a:normAutofit/>
          </a:bodyPr>
          <a:lstStyle>
            <a:lvl1pPr>
              <a:defRPr/>
            </a:lvl1pPr>
          </a:lstStyle>
          <a:p>
            <a:pPr lvl="0"/>
            <a:r>
              <a:rPr lang="en-US"/>
              <a:t>Agenda Item #1 – All font in Georgia Tech Blue</a:t>
            </a:r>
          </a:p>
          <a:p>
            <a:pPr lvl="0"/>
            <a:r>
              <a:rPr lang="en-US"/>
              <a:t>Agenda Item #2</a:t>
            </a:r>
          </a:p>
          <a:p>
            <a:pPr lvl="0"/>
            <a:r>
              <a:rPr lang="en-US"/>
              <a:t>Agenda Item # 3</a:t>
            </a:r>
          </a:p>
          <a:p>
            <a:pPr lvl="0"/>
            <a:r>
              <a:rPr lang="en-US"/>
              <a:t>Agenda Item #4</a:t>
            </a:r>
          </a:p>
          <a:p>
            <a:pPr lvl="0"/>
            <a:r>
              <a:rPr lang="en-US"/>
              <a:t>Etc.</a:t>
            </a:r>
          </a:p>
          <a:p>
            <a:pPr lvl="8"/>
            <a:endParaRPr lang="en-US"/>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endParaRPr lang="en-US" dirty="0"/>
          </a:p>
        </p:txBody>
      </p:sp>
      <p:sp>
        <p:nvSpPr>
          <p:cNvPr id="8" name="TextBox 7">
            <a:extLst>
              <a:ext uri="{FF2B5EF4-FFF2-40B4-BE49-F238E27FC236}">
                <a16:creationId xmlns:a16="http://schemas.microsoft.com/office/drawing/2014/main" id="{CB4534B1-CB3B-458B-80AF-26EE6A7DD324}"/>
              </a:ext>
            </a:extLst>
          </p:cNvPr>
          <p:cNvSpPr txBox="1"/>
          <p:nvPr userDrawn="1"/>
        </p:nvSpPr>
        <p:spPr>
          <a:xfrm>
            <a:off x="518746" y="441133"/>
            <a:ext cx="5495192" cy="769441"/>
          </a:xfrm>
          <a:prstGeom prst="rect">
            <a:avLst/>
          </a:prstGeom>
          <a:noFill/>
        </p:spPr>
        <p:txBody>
          <a:bodyPr wrap="square" rtlCol="0">
            <a:spAutoFit/>
          </a:bodyPr>
          <a:lstStyle/>
          <a:p>
            <a:r>
              <a:rPr kumimoji="0" lang="en-US" sz="4400" b="1" i="0" u="none" strike="noStrike" kern="1200" cap="none" spc="0" normalizeH="0" baseline="0" noProof="0" dirty="0">
                <a:ln>
                  <a:noFill/>
                </a:ln>
                <a:solidFill>
                  <a:srgbClr val="00254C"/>
                </a:solidFill>
                <a:effectLst/>
                <a:uLnTx/>
                <a:uFillTx/>
                <a:latin typeface="Arial" panose="020B0604020202020204" pitchFamily="34" charset="0"/>
                <a:ea typeface="+mj-ea"/>
                <a:cs typeface="Arial" panose="020B0604020202020204" pitchFamily="34" charset="0"/>
              </a:rPr>
              <a:t>Agenda</a:t>
            </a:r>
            <a:endParaRPr lang="en-US" dirty="0"/>
          </a:p>
        </p:txBody>
      </p:sp>
      <p:cxnSp>
        <p:nvCxnSpPr>
          <p:cNvPr id="9" name="Straight Connector 8">
            <a:extLst>
              <a:ext uri="{FF2B5EF4-FFF2-40B4-BE49-F238E27FC236}">
                <a16:creationId xmlns:a16="http://schemas.microsoft.com/office/drawing/2014/main" id="{C0A2F6E6-AF01-47E5-81B8-73DAADB1B7AA}"/>
              </a:ext>
            </a:extLst>
          </p:cNvPr>
          <p:cNvCxnSpPr>
            <a:cxnSpLocks/>
          </p:cNvCxnSpPr>
          <p:nvPr userDrawn="1"/>
        </p:nvCxnSpPr>
        <p:spPr>
          <a:xfrm>
            <a:off x="601085" y="1210574"/>
            <a:ext cx="9692640" cy="0"/>
          </a:xfrm>
          <a:prstGeom prst="line">
            <a:avLst/>
          </a:prstGeom>
          <a:ln w="57150">
            <a:solidFill>
              <a:srgbClr val="EEB21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5441271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_GT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 – </a:t>
            </a:r>
            <a:br>
              <a:rPr lang="en-US"/>
            </a:br>
            <a:r>
              <a:rPr lang="en-US"/>
              <a:t>Select layout with preferred image</a:t>
            </a:r>
          </a:p>
        </p:txBody>
      </p:sp>
      <p:pic>
        <p:nvPicPr>
          <p:cNvPr id="8" name="Picture 7">
            <a:extLst>
              <a:ext uri="{FF2B5EF4-FFF2-40B4-BE49-F238E27FC236}">
                <a16:creationId xmlns:a16="http://schemas.microsoft.com/office/drawing/2014/main" id="{D7462079-9DFB-4B61-8F30-F96AEC9BE6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20" y="0"/>
            <a:ext cx="3472794" cy="6207868"/>
          </a:xfrm>
          <a:prstGeom prst="rect">
            <a:avLst/>
          </a:prstGeom>
        </p:spPr>
      </p:pic>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p>
        </p:txBody>
      </p:sp>
    </p:spTree>
    <p:custDataLst>
      <p:tags r:id="rId1"/>
    </p:custDataLst>
    <p:extLst>
      <p:ext uri="{BB962C8B-B14F-4D97-AF65-F5344CB8AC3E}">
        <p14:creationId xmlns:p14="http://schemas.microsoft.com/office/powerpoint/2010/main" val="444992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_Transform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a:t>
            </a:r>
            <a:br>
              <a:rPr lang="en-US"/>
            </a:br>
            <a:r>
              <a:rPr lang="en-US"/>
              <a:t>Select layout with preferred image</a:t>
            </a:r>
          </a:p>
        </p:txBody>
      </p:sp>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p>
        </p:txBody>
      </p:sp>
      <p:pic>
        <p:nvPicPr>
          <p:cNvPr id="9" name="Picture 8">
            <a:extLst>
              <a:ext uri="{FF2B5EF4-FFF2-40B4-BE49-F238E27FC236}">
                <a16:creationId xmlns:a16="http://schemas.microsoft.com/office/drawing/2014/main" id="{A67108B4-6802-4E0D-AC48-DF81CE48EC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3399" y="428"/>
            <a:ext cx="3349228" cy="6172639"/>
          </a:xfrm>
          <a:prstGeom prst="rect">
            <a:avLst/>
          </a:prstGeom>
        </p:spPr>
      </p:pic>
    </p:spTree>
    <p:custDataLst>
      <p:tags r:id="rId1"/>
    </p:custDataLst>
    <p:extLst>
      <p:ext uri="{BB962C8B-B14F-4D97-AF65-F5344CB8AC3E}">
        <p14:creationId xmlns:p14="http://schemas.microsoft.com/office/powerpoint/2010/main" val="4103513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_Build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a:t>
            </a:r>
            <a:br>
              <a:rPr lang="en-US"/>
            </a:br>
            <a:r>
              <a:rPr lang="en-US"/>
              <a:t>Select layout with preferred image</a:t>
            </a:r>
          </a:p>
        </p:txBody>
      </p:sp>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p>
        </p:txBody>
      </p:sp>
      <p:pic>
        <p:nvPicPr>
          <p:cNvPr id="8" name="Picture 7">
            <a:extLst>
              <a:ext uri="{FF2B5EF4-FFF2-40B4-BE49-F238E27FC236}">
                <a16:creationId xmlns:a16="http://schemas.microsoft.com/office/drawing/2014/main" id="{352714E5-80DF-47BB-8B7F-7F94974A2C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87" y="429"/>
            <a:ext cx="3361765" cy="6195744"/>
          </a:xfrm>
          <a:prstGeom prst="rect">
            <a:avLst/>
          </a:prstGeom>
        </p:spPr>
      </p:pic>
    </p:spTree>
    <p:custDataLst>
      <p:tags r:id="rId1"/>
    </p:custDataLst>
    <p:extLst>
      <p:ext uri="{BB962C8B-B14F-4D97-AF65-F5344CB8AC3E}">
        <p14:creationId xmlns:p14="http://schemas.microsoft.com/office/powerpoint/2010/main" val="375522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_Unify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a:t>
            </a:r>
            <a:br>
              <a:rPr lang="en-US"/>
            </a:br>
            <a:r>
              <a:rPr lang="en-US"/>
              <a:t>Select layout with preferred image</a:t>
            </a:r>
          </a:p>
        </p:txBody>
      </p:sp>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p>
        </p:txBody>
      </p:sp>
      <p:pic>
        <p:nvPicPr>
          <p:cNvPr id="8" name="Picture 7">
            <a:extLst>
              <a:ext uri="{FF2B5EF4-FFF2-40B4-BE49-F238E27FC236}">
                <a16:creationId xmlns:a16="http://schemas.microsoft.com/office/drawing/2014/main" id="{F7CD6054-0ED1-4FF0-8B10-D86CE1975D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087" y="428"/>
            <a:ext cx="3340777" cy="6157063"/>
          </a:xfrm>
          <a:prstGeom prst="rect">
            <a:avLst/>
          </a:prstGeom>
        </p:spPr>
      </p:pic>
    </p:spTree>
    <p:custDataLst>
      <p:tags r:id="rId1"/>
    </p:custDataLst>
    <p:extLst>
      <p:ext uri="{BB962C8B-B14F-4D97-AF65-F5344CB8AC3E}">
        <p14:creationId xmlns:p14="http://schemas.microsoft.com/office/powerpoint/2010/main" val="39732802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_Empower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a:t>
            </a:r>
            <a:br>
              <a:rPr lang="en-US"/>
            </a:br>
            <a:r>
              <a:rPr lang="en-US"/>
              <a:t>Select layout with preferred image</a:t>
            </a:r>
          </a:p>
        </p:txBody>
      </p:sp>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p>
        </p:txBody>
      </p:sp>
      <p:pic>
        <p:nvPicPr>
          <p:cNvPr id="8" name="Picture 7">
            <a:extLst>
              <a:ext uri="{FF2B5EF4-FFF2-40B4-BE49-F238E27FC236}">
                <a16:creationId xmlns:a16="http://schemas.microsoft.com/office/drawing/2014/main" id="{F89AC0A6-F75E-4E9C-AA01-1156A7AF8E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337" y="429"/>
            <a:ext cx="3348502" cy="6171300"/>
          </a:xfrm>
          <a:prstGeom prst="rect">
            <a:avLst/>
          </a:prstGeom>
        </p:spPr>
      </p:pic>
    </p:spTree>
    <p:custDataLst>
      <p:tags r:id="rId1"/>
    </p:custDataLst>
    <p:extLst>
      <p:ext uri="{BB962C8B-B14F-4D97-AF65-F5344CB8AC3E}">
        <p14:creationId xmlns:p14="http://schemas.microsoft.com/office/powerpoint/2010/main" val="3881549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_Text + Tab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a:t>University System of Georgia Institution</a:t>
            </a:r>
          </a:p>
        </p:txBody>
      </p:sp>
      <p:sp>
        <p:nvSpPr>
          <p:cNvPr id="5" name="Title Placeholder 1">
            <a:extLst>
              <a:ext uri="{FF2B5EF4-FFF2-40B4-BE49-F238E27FC236}">
                <a16:creationId xmlns:a16="http://schemas.microsoft.com/office/drawing/2014/main" id="{657D24C1-B40F-4147-BFCC-1E23616B09D2}"/>
              </a:ext>
            </a:extLst>
          </p:cNvPr>
          <p:cNvSpPr>
            <a:spLocks noGrp="1"/>
          </p:cNvSpPr>
          <p:nvPr>
            <p:ph type="title" hasCustomPrompt="1"/>
          </p:nvPr>
        </p:nvSpPr>
        <p:spPr>
          <a:xfrm>
            <a:off x="329622" y="0"/>
            <a:ext cx="10515600" cy="1210574"/>
          </a:xfrm>
          <a:prstGeom prst="rect">
            <a:avLst/>
          </a:prstGeom>
          <a:noFill/>
        </p:spPr>
        <p:txBody>
          <a:bodyPr vert="horz" lIns="274320" tIns="45720" rIns="91440" bIns="45720" rtlCol="0" anchor="b" anchorCtr="0">
            <a:noAutofit/>
          </a:bodyPr>
          <a:lstStyle>
            <a:lvl1pPr>
              <a:defRPr/>
            </a:lvl1pPr>
          </a:lstStyle>
          <a:p>
            <a:pPr lvl="0"/>
            <a:r>
              <a:rPr lang="en-US"/>
              <a:t>Text + Table</a:t>
            </a:r>
          </a:p>
        </p:txBody>
      </p:sp>
      <p:sp>
        <p:nvSpPr>
          <p:cNvPr id="6" name="Text Placeholder 2">
            <a:extLst>
              <a:ext uri="{FF2B5EF4-FFF2-40B4-BE49-F238E27FC236}">
                <a16:creationId xmlns:a16="http://schemas.microsoft.com/office/drawing/2014/main" id="{16599308-C2DC-4AF3-BD6C-E9764CC3D660}"/>
              </a:ext>
            </a:extLst>
          </p:cNvPr>
          <p:cNvSpPr>
            <a:spLocks noGrp="1"/>
          </p:cNvSpPr>
          <p:nvPr>
            <p:ph type="body" idx="1" hasCustomPrompt="1"/>
          </p:nvPr>
        </p:nvSpPr>
        <p:spPr>
          <a:xfrm>
            <a:off x="599440" y="1396538"/>
            <a:ext cx="11042396" cy="845919"/>
          </a:xfrm>
          <a:prstGeom prst="rect">
            <a:avLst/>
          </a:prstGeom>
        </p:spPr>
        <p:txBody>
          <a:bodyPr vert="horz" lIns="91440" tIns="45720" rIns="91440" bIns="45720" rtlCol="0">
            <a:normAutofit/>
          </a:bodyPr>
          <a:lstStyle>
            <a:lvl1pPr marL="0" indent="0">
              <a:buNone/>
              <a:defRPr sz="2400" baseline="0"/>
            </a:lvl1pPr>
            <a:lvl9pPr>
              <a:defRPr sz="1600"/>
            </a:lvl9pPr>
          </a:lstStyle>
          <a:p>
            <a:pPr lvl="0"/>
            <a:r>
              <a:rPr lang="en-US"/>
              <a:t>Insert Text here. All font in Georgia Tech Blue. For tables, use banded rows with White and Buzz Gold/ Georgia Tech Blue with corresponding table borders.</a:t>
            </a:r>
          </a:p>
          <a:p>
            <a:pPr lvl="8"/>
            <a:endParaRPr lang="en-US"/>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p>
        </p:txBody>
      </p:sp>
      <p:sp>
        <p:nvSpPr>
          <p:cNvPr id="9" name="Table Placeholder 9">
            <a:extLst>
              <a:ext uri="{FF2B5EF4-FFF2-40B4-BE49-F238E27FC236}">
                <a16:creationId xmlns:a16="http://schemas.microsoft.com/office/drawing/2014/main" id="{4645F737-C18E-42F9-A097-DEAB07460D1F}"/>
              </a:ext>
            </a:extLst>
          </p:cNvPr>
          <p:cNvSpPr>
            <a:spLocks noGrp="1"/>
          </p:cNvSpPr>
          <p:nvPr>
            <p:ph type="tbl" sz="quarter" idx="13"/>
          </p:nvPr>
        </p:nvSpPr>
        <p:spPr>
          <a:xfrm>
            <a:off x="599440" y="2318658"/>
            <a:ext cx="10884534" cy="3799342"/>
          </a:xfrm>
          <a:prstGeom prst="rect">
            <a:avLst/>
          </a:prstGeom>
        </p:spPr>
        <p:txBody>
          <a:bodyPr/>
          <a:lstStyle>
            <a:lvl1pPr marL="0" indent="0">
              <a:buNone/>
              <a:defRPr/>
            </a:lvl1pPr>
          </a:lstStyle>
          <a:p>
            <a:endParaRPr lang="en-US"/>
          </a:p>
        </p:txBody>
      </p:sp>
      <p:cxnSp>
        <p:nvCxnSpPr>
          <p:cNvPr id="8" name="Straight Connector 7">
            <a:extLst>
              <a:ext uri="{FF2B5EF4-FFF2-40B4-BE49-F238E27FC236}">
                <a16:creationId xmlns:a16="http://schemas.microsoft.com/office/drawing/2014/main" id="{F1E2E8D3-2206-41F6-9AE3-BF20A57A4E25}"/>
              </a:ext>
            </a:extLst>
          </p:cNvPr>
          <p:cNvCxnSpPr>
            <a:cxnSpLocks/>
          </p:cNvCxnSpPr>
          <p:nvPr userDrawn="1"/>
        </p:nvCxnSpPr>
        <p:spPr>
          <a:xfrm>
            <a:off x="601085" y="1210574"/>
            <a:ext cx="9692640" cy="0"/>
          </a:xfrm>
          <a:prstGeom prst="line">
            <a:avLst/>
          </a:prstGeom>
          <a:ln w="57150">
            <a:solidFill>
              <a:srgbClr val="EEB21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80374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_GT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 – </a:t>
            </a:r>
            <a:br>
              <a:rPr lang="en-US"/>
            </a:br>
            <a:r>
              <a:rPr lang="en-US"/>
              <a:t>Select layout with preferred image</a:t>
            </a:r>
          </a:p>
        </p:txBody>
      </p:sp>
      <p:pic>
        <p:nvPicPr>
          <p:cNvPr id="8" name="Picture 7">
            <a:extLst>
              <a:ext uri="{FF2B5EF4-FFF2-40B4-BE49-F238E27FC236}">
                <a16:creationId xmlns:a16="http://schemas.microsoft.com/office/drawing/2014/main" id="{D7462079-9DFB-4B61-8F30-F96AEC9BE6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20" y="0"/>
            <a:ext cx="3472794" cy="6207868"/>
          </a:xfrm>
          <a:prstGeom prst="rect">
            <a:avLst/>
          </a:prstGeom>
        </p:spPr>
      </p:pic>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p>
        </p:txBody>
      </p:sp>
    </p:spTree>
    <p:custDataLst>
      <p:tags r:id="rId1"/>
    </p:custDataLst>
    <p:extLst>
      <p:ext uri="{BB962C8B-B14F-4D97-AF65-F5344CB8AC3E}">
        <p14:creationId xmlns:p14="http://schemas.microsoft.com/office/powerpoint/2010/main" val="31586361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_Transform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a:t>
            </a:r>
            <a:br>
              <a:rPr lang="en-US"/>
            </a:br>
            <a:r>
              <a:rPr lang="en-US"/>
              <a:t>Select layout with preferred image</a:t>
            </a:r>
          </a:p>
        </p:txBody>
      </p:sp>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p>
        </p:txBody>
      </p:sp>
      <p:pic>
        <p:nvPicPr>
          <p:cNvPr id="9" name="Picture 8">
            <a:extLst>
              <a:ext uri="{FF2B5EF4-FFF2-40B4-BE49-F238E27FC236}">
                <a16:creationId xmlns:a16="http://schemas.microsoft.com/office/drawing/2014/main" id="{A67108B4-6802-4E0D-AC48-DF81CE48EC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3399" y="428"/>
            <a:ext cx="3349228" cy="6172639"/>
          </a:xfrm>
          <a:prstGeom prst="rect">
            <a:avLst/>
          </a:prstGeom>
        </p:spPr>
      </p:pic>
    </p:spTree>
    <p:custDataLst>
      <p:tags r:id="rId1"/>
    </p:custDataLst>
    <p:extLst>
      <p:ext uri="{BB962C8B-B14F-4D97-AF65-F5344CB8AC3E}">
        <p14:creationId xmlns:p14="http://schemas.microsoft.com/office/powerpoint/2010/main" val="33776315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_Build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a:t>
            </a:r>
            <a:br>
              <a:rPr lang="en-US"/>
            </a:br>
            <a:r>
              <a:rPr lang="en-US"/>
              <a:t>Select layout with preferred image</a:t>
            </a:r>
          </a:p>
        </p:txBody>
      </p:sp>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p>
        </p:txBody>
      </p:sp>
      <p:pic>
        <p:nvPicPr>
          <p:cNvPr id="8" name="Picture 7">
            <a:extLst>
              <a:ext uri="{FF2B5EF4-FFF2-40B4-BE49-F238E27FC236}">
                <a16:creationId xmlns:a16="http://schemas.microsoft.com/office/drawing/2014/main" id="{352714E5-80DF-47BB-8B7F-7F94974A2C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87" y="429"/>
            <a:ext cx="3361765" cy="6195744"/>
          </a:xfrm>
          <a:prstGeom prst="rect">
            <a:avLst/>
          </a:prstGeom>
        </p:spPr>
      </p:pic>
    </p:spTree>
    <p:custDataLst>
      <p:tags r:id="rId1"/>
    </p:custDataLst>
    <p:extLst>
      <p:ext uri="{BB962C8B-B14F-4D97-AF65-F5344CB8AC3E}">
        <p14:creationId xmlns:p14="http://schemas.microsoft.com/office/powerpoint/2010/main" val="396078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_Unify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a:t>
            </a:r>
            <a:br>
              <a:rPr lang="en-US"/>
            </a:br>
            <a:r>
              <a:rPr lang="en-US"/>
              <a:t>Select layout with preferred image</a:t>
            </a:r>
          </a:p>
        </p:txBody>
      </p:sp>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p>
        </p:txBody>
      </p:sp>
      <p:pic>
        <p:nvPicPr>
          <p:cNvPr id="8" name="Picture 7">
            <a:extLst>
              <a:ext uri="{FF2B5EF4-FFF2-40B4-BE49-F238E27FC236}">
                <a16:creationId xmlns:a16="http://schemas.microsoft.com/office/drawing/2014/main" id="{F7CD6054-0ED1-4FF0-8B10-D86CE1975D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087" y="428"/>
            <a:ext cx="3340777" cy="6157063"/>
          </a:xfrm>
          <a:prstGeom prst="rect">
            <a:avLst/>
          </a:prstGeom>
        </p:spPr>
      </p:pic>
    </p:spTree>
    <p:custDataLst>
      <p:tags r:id="rId1"/>
    </p:custDataLst>
    <p:extLst>
      <p:ext uri="{BB962C8B-B14F-4D97-AF65-F5344CB8AC3E}">
        <p14:creationId xmlns:p14="http://schemas.microsoft.com/office/powerpoint/2010/main" val="297699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_Bullet Poin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dirty="0"/>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dirty="0"/>
              <a:t>University System of Georgia Institution</a:t>
            </a:r>
          </a:p>
        </p:txBody>
      </p:sp>
      <p:sp>
        <p:nvSpPr>
          <p:cNvPr id="5" name="Title Placeholder 1">
            <a:extLst>
              <a:ext uri="{FF2B5EF4-FFF2-40B4-BE49-F238E27FC236}">
                <a16:creationId xmlns:a16="http://schemas.microsoft.com/office/drawing/2014/main" id="{657D24C1-B40F-4147-BFCC-1E23616B09D2}"/>
              </a:ext>
            </a:extLst>
          </p:cNvPr>
          <p:cNvSpPr>
            <a:spLocks noGrp="1"/>
          </p:cNvSpPr>
          <p:nvPr>
            <p:ph type="title" hasCustomPrompt="1"/>
          </p:nvPr>
        </p:nvSpPr>
        <p:spPr>
          <a:xfrm>
            <a:off x="329622" y="0"/>
            <a:ext cx="10515600" cy="1210574"/>
          </a:xfrm>
          <a:prstGeom prst="rect">
            <a:avLst/>
          </a:prstGeom>
          <a:noFill/>
        </p:spPr>
        <p:txBody>
          <a:bodyPr vert="horz" lIns="274320" tIns="45720" rIns="91440" bIns="45720" rtlCol="0" anchor="b" anchorCtr="0">
            <a:noAutofit/>
          </a:bodyPr>
          <a:lstStyle>
            <a:lvl1pPr>
              <a:defRPr/>
            </a:lvl1pPr>
          </a:lstStyle>
          <a:p>
            <a:pPr lvl="0"/>
            <a:r>
              <a:rPr lang="en-US"/>
              <a:t>Bullet Points</a:t>
            </a:r>
          </a:p>
        </p:txBody>
      </p:sp>
      <p:sp>
        <p:nvSpPr>
          <p:cNvPr id="6" name="Text Placeholder 2">
            <a:extLst>
              <a:ext uri="{FF2B5EF4-FFF2-40B4-BE49-F238E27FC236}">
                <a16:creationId xmlns:a16="http://schemas.microsoft.com/office/drawing/2014/main" id="{16599308-C2DC-4AF3-BD6C-E9764CC3D660}"/>
              </a:ext>
            </a:extLst>
          </p:cNvPr>
          <p:cNvSpPr>
            <a:spLocks noGrp="1"/>
          </p:cNvSpPr>
          <p:nvPr>
            <p:ph type="body" idx="1" hasCustomPrompt="1"/>
          </p:nvPr>
        </p:nvSpPr>
        <p:spPr>
          <a:xfrm>
            <a:off x="619760" y="1396538"/>
            <a:ext cx="10734040" cy="4780425"/>
          </a:xfrm>
          <a:prstGeom prst="rect">
            <a:avLst/>
          </a:prstGeom>
        </p:spPr>
        <p:txBody>
          <a:bodyPr vert="horz" lIns="91440" tIns="45720" rIns="91440" bIns="45720" rtlCol="0">
            <a:normAutofit/>
          </a:bodyPr>
          <a:lstStyle>
            <a:lvl1pPr>
              <a:spcBef>
                <a:spcPts val="500"/>
              </a:spcBef>
              <a:defRPr/>
            </a:lvl1pPr>
          </a:lstStyle>
          <a:p>
            <a:pPr lvl="0"/>
            <a:r>
              <a:rPr lang="en-US"/>
              <a:t>Edit Master text styles – All Font in Georgia Tech Blue</a:t>
            </a:r>
          </a:p>
          <a:p>
            <a:pPr lvl="1"/>
            <a:r>
              <a:rPr lang="en-US"/>
              <a:t>Second level</a:t>
            </a:r>
          </a:p>
          <a:p>
            <a:pPr lvl="2"/>
            <a:r>
              <a:rPr lang="en-US"/>
              <a:t>Third level</a:t>
            </a:r>
          </a:p>
          <a:p>
            <a:pPr lvl="3"/>
            <a:r>
              <a:rPr lang="en-US"/>
              <a:t>Fourth level</a:t>
            </a:r>
          </a:p>
          <a:p>
            <a:pPr lvl="4"/>
            <a:r>
              <a:rPr lang="en-US"/>
              <a:t>Fifth level</a:t>
            </a:r>
          </a:p>
          <a:p>
            <a:pPr lvl="8"/>
            <a:endParaRPr lang="en-US"/>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endParaRPr lang="en-US" dirty="0"/>
          </a:p>
        </p:txBody>
      </p:sp>
      <p:cxnSp>
        <p:nvCxnSpPr>
          <p:cNvPr id="8" name="Straight Connector 7">
            <a:extLst>
              <a:ext uri="{FF2B5EF4-FFF2-40B4-BE49-F238E27FC236}">
                <a16:creationId xmlns:a16="http://schemas.microsoft.com/office/drawing/2014/main" id="{C23C9211-03F5-499B-8A0B-9E4FBB65AC68}"/>
              </a:ext>
            </a:extLst>
          </p:cNvPr>
          <p:cNvCxnSpPr>
            <a:cxnSpLocks/>
          </p:cNvCxnSpPr>
          <p:nvPr userDrawn="1"/>
        </p:nvCxnSpPr>
        <p:spPr>
          <a:xfrm>
            <a:off x="601085" y="1210574"/>
            <a:ext cx="9692640" cy="0"/>
          </a:xfrm>
          <a:prstGeom prst="line">
            <a:avLst/>
          </a:prstGeom>
          <a:ln w="57150">
            <a:solidFill>
              <a:srgbClr val="EEB21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3982765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_Empower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a:t>
            </a:r>
            <a:br>
              <a:rPr lang="en-US"/>
            </a:br>
            <a:r>
              <a:rPr lang="en-US"/>
              <a:t>Select layout with preferred image</a:t>
            </a:r>
          </a:p>
        </p:txBody>
      </p:sp>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p>
        </p:txBody>
      </p:sp>
      <p:pic>
        <p:nvPicPr>
          <p:cNvPr id="8" name="Picture 7">
            <a:extLst>
              <a:ext uri="{FF2B5EF4-FFF2-40B4-BE49-F238E27FC236}">
                <a16:creationId xmlns:a16="http://schemas.microsoft.com/office/drawing/2014/main" id="{F89AC0A6-F75E-4E9C-AA01-1156A7AF8E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337" y="429"/>
            <a:ext cx="3348502" cy="6171300"/>
          </a:xfrm>
          <a:prstGeom prst="rect">
            <a:avLst/>
          </a:prstGeom>
        </p:spPr>
      </p:pic>
    </p:spTree>
    <p:custDataLst>
      <p:tags r:id="rId1"/>
    </p:custDataLst>
    <p:extLst>
      <p:ext uri="{BB962C8B-B14F-4D97-AF65-F5344CB8AC3E}">
        <p14:creationId xmlns:p14="http://schemas.microsoft.com/office/powerpoint/2010/main" val="20571213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_Bullet Poin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a:t>University System of Georgia Institution</a:t>
            </a:r>
          </a:p>
        </p:txBody>
      </p:sp>
      <p:sp>
        <p:nvSpPr>
          <p:cNvPr id="5" name="Title Placeholder 1">
            <a:extLst>
              <a:ext uri="{FF2B5EF4-FFF2-40B4-BE49-F238E27FC236}">
                <a16:creationId xmlns:a16="http://schemas.microsoft.com/office/drawing/2014/main" id="{657D24C1-B40F-4147-BFCC-1E23616B09D2}"/>
              </a:ext>
            </a:extLst>
          </p:cNvPr>
          <p:cNvSpPr>
            <a:spLocks noGrp="1"/>
          </p:cNvSpPr>
          <p:nvPr>
            <p:ph type="title" hasCustomPrompt="1"/>
          </p:nvPr>
        </p:nvSpPr>
        <p:spPr>
          <a:xfrm>
            <a:off x="329622" y="0"/>
            <a:ext cx="10515600" cy="1210574"/>
          </a:xfrm>
          <a:prstGeom prst="rect">
            <a:avLst/>
          </a:prstGeom>
          <a:noFill/>
        </p:spPr>
        <p:txBody>
          <a:bodyPr vert="horz" lIns="274320" tIns="45720" rIns="91440" bIns="45720" rtlCol="0" anchor="b" anchorCtr="0">
            <a:noAutofit/>
          </a:bodyPr>
          <a:lstStyle>
            <a:lvl1pPr>
              <a:defRPr/>
            </a:lvl1pPr>
          </a:lstStyle>
          <a:p>
            <a:pPr lvl="0"/>
            <a:r>
              <a:rPr lang="en-US"/>
              <a:t>Bullet Points</a:t>
            </a:r>
          </a:p>
        </p:txBody>
      </p:sp>
      <p:sp>
        <p:nvSpPr>
          <p:cNvPr id="6" name="Text Placeholder 2">
            <a:extLst>
              <a:ext uri="{FF2B5EF4-FFF2-40B4-BE49-F238E27FC236}">
                <a16:creationId xmlns:a16="http://schemas.microsoft.com/office/drawing/2014/main" id="{16599308-C2DC-4AF3-BD6C-E9764CC3D660}"/>
              </a:ext>
            </a:extLst>
          </p:cNvPr>
          <p:cNvSpPr>
            <a:spLocks noGrp="1"/>
          </p:cNvSpPr>
          <p:nvPr>
            <p:ph type="body" idx="1" hasCustomPrompt="1"/>
          </p:nvPr>
        </p:nvSpPr>
        <p:spPr>
          <a:xfrm>
            <a:off x="619760" y="1396538"/>
            <a:ext cx="10734040" cy="4780425"/>
          </a:xfrm>
          <a:prstGeom prst="rect">
            <a:avLst/>
          </a:prstGeom>
        </p:spPr>
        <p:txBody>
          <a:bodyPr vert="horz" lIns="91440" tIns="45720" rIns="91440" bIns="45720" rtlCol="0">
            <a:normAutofit/>
          </a:bodyPr>
          <a:lstStyle>
            <a:lvl1pPr>
              <a:spcBef>
                <a:spcPts val="500"/>
              </a:spcBef>
              <a:defRPr/>
            </a:lvl1pPr>
          </a:lstStyle>
          <a:p>
            <a:pPr lvl="0"/>
            <a:r>
              <a:rPr lang="en-US"/>
              <a:t>Edit Master text styles – All Font in Georgia Tech Blue</a:t>
            </a:r>
          </a:p>
          <a:p>
            <a:pPr lvl="1"/>
            <a:r>
              <a:rPr lang="en-US"/>
              <a:t>Second level</a:t>
            </a:r>
          </a:p>
          <a:p>
            <a:pPr lvl="2"/>
            <a:r>
              <a:rPr lang="en-US"/>
              <a:t>Third level</a:t>
            </a:r>
          </a:p>
          <a:p>
            <a:pPr lvl="3"/>
            <a:r>
              <a:rPr lang="en-US"/>
              <a:t>Fourth level</a:t>
            </a:r>
          </a:p>
          <a:p>
            <a:pPr lvl="4"/>
            <a:r>
              <a:rPr lang="en-US"/>
              <a:t>Fifth level</a:t>
            </a:r>
          </a:p>
          <a:p>
            <a:pPr lvl="8"/>
            <a:endParaRPr lang="en-US"/>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p>
        </p:txBody>
      </p:sp>
      <p:cxnSp>
        <p:nvCxnSpPr>
          <p:cNvPr id="8" name="Straight Connector 7">
            <a:extLst>
              <a:ext uri="{FF2B5EF4-FFF2-40B4-BE49-F238E27FC236}">
                <a16:creationId xmlns:a16="http://schemas.microsoft.com/office/drawing/2014/main" id="{C23C9211-03F5-499B-8A0B-9E4FBB65AC68}"/>
              </a:ext>
            </a:extLst>
          </p:cNvPr>
          <p:cNvCxnSpPr>
            <a:cxnSpLocks/>
          </p:cNvCxnSpPr>
          <p:nvPr userDrawn="1"/>
        </p:nvCxnSpPr>
        <p:spPr>
          <a:xfrm>
            <a:off x="601085" y="1210574"/>
            <a:ext cx="9692640" cy="0"/>
          </a:xfrm>
          <a:prstGeom prst="line">
            <a:avLst/>
          </a:prstGeom>
          <a:ln w="57150">
            <a:solidFill>
              <a:srgbClr val="EEB21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121505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_Contact Inf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a:t>University System of Georgia Institution</a:t>
            </a:r>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p>
        </p:txBody>
      </p:sp>
      <p:sp>
        <p:nvSpPr>
          <p:cNvPr id="2" name="TextBox 1">
            <a:extLst>
              <a:ext uri="{FF2B5EF4-FFF2-40B4-BE49-F238E27FC236}">
                <a16:creationId xmlns:a16="http://schemas.microsoft.com/office/drawing/2014/main" id="{919449EC-C31F-41B5-8816-CCA9D4D351E2}"/>
              </a:ext>
            </a:extLst>
          </p:cNvPr>
          <p:cNvSpPr txBox="1"/>
          <p:nvPr userDrawn="1"/>
        </p:nvSpPr>
        <p:spPr>
          <a:xfrm>
            <a:off x="534912" y="444511"/>
            <a:ext cx="8957431" cy="769441"/>
          </a:xfrm>
          <a:prstGeom prst="rect">
            <a:avLst/>
          </a:prstGeom>
          <a:noFill/>
        </p:spPr>
        <p:txBody>
          <a:bodyPr wrap="square" rtlCol="0">
            <a:spAutoFit/>
          </a:bodyPr>
          <a:lstStyle/>
          <a:p>
            <a:r>
              <a:rPr kumimoji="0" lang="en-US" sz="4400" b="1" i="0" u="none" strike="noStrike" kern="1200" cap="none" spc="0" normalizeH="0" baseline="0" noProof="0">
                <a:ln>
                  <a:noFill/>
                </a:ln>
                <a:solidFill>
                  <a:srgbClr val="00254C"/>
                </a:solidFill>
                <a:effectLst/>
                <a:uLnTx/>
                <a:uFillTx/>
                <a:latin typeface="Arial" panose="020B0604020202020204" pitchFamily="34" charset="0"/>
                <a:ea typeface="+mj-ea"/>
                <a:cs typeface="Arial" panose="020B0604020202020204" pitchFamily="34" charset="0"/>
              </a:rPr>
              <a:t>Let’s stay connected!</a:t>
            </a:r>
            <a:endParaRPr lang="en-US"/>
          </a:p>
        </p:txBody>
      </p:sp>
      <p:cxnSp>
        <p:nvCxnSpPr>
          <p:cNvPr id="8" name="Straight Connector 7">
            <a:extLst>
              <a:ext uri="{FF2B5EF4-FFF2-40B4-BE49-F238E27FC236}">
                <a16:creationId xmlns:a16="http://schemas.microsoft.com/office/drawing/2014/main" id="{46154CC4-4271-44C8-A7A9-61414B3CB32C}"/>
              </a:ext>
            </a:extLst>
          </p:cNvPr>
          <p:cNvCxnSpPr>
            <a:cxnSpLocks/>
          </p:cNvCxnSpPr>
          <p:nvPr userDrawn="1"/>
        </p:nvCxnSpPr>
        <p:spPr>
          <a:xfrm>
            <a:off x="601085" y="1210574"/>
            <a:ext cx="9692640" cy="0"/>
          </a:xfrm>
          <a:prstGeom prst="line">
            <a:avLst/>
          </a:prstGeom>
          <a:ln w="57150">
            <a:solidFill>
              <a:srgbClr val="EEB21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8E6F1A3-7A43-4D68-9489-01278F5586EA}"/>
              </a:ext>
            </a:extLst>
          </p:cNvPr>
          <p:cNvSpPr txBox="1"/>
          <p:nvPr userDrawn="1"/>
        </p:nvSpPr>
        <p:spPr>
          <a:xfrm>
            <a:off x="601085" y="1347893"/>
            <a:ext cx="5799715" cy="3108543"/>
          </a:xfrm>
          <a:prstGeom prst="rect">
            <a:avLst/>
          </a:prstGeom>
          <a:noFill/>
        </p:spPr>
        <p:txBody>
          <a:bodyPr wrap="square" rtlCol="0">
            <a:spAutoFit/>
          </a:bodyPr>
          <a:lstStyle/>
          <a:p>
            <a:r>
              <a:rPr lang="en-US" sz="2800" kern="1200">
                <a:solidFill>
                  <a:schemeClr val="tx1"/>
                </a:solidFill>
                <a:latin typeface="+mn-lt"/>
                <a:ea typeface="+mn-ea"/>
                <a:cs typeface="+mn-cs"/>
              </a:rPr>
              <a:t>Questions</a:t>
            </a:r>
            <a:r>
              <a:rPr lang="en-US" sz="2800" kern="1200" baseline="0">
                <a:solidFill>
                  <a:schemeClr val="tx1"/>
                </a:solidFill>
                <a:latin typeface="+mn-lt"/>
                <a:ea typeface="+mn-ea"/>
                <a:cs typeface="+mn-cs"/>
              </a:rPr>
              <a:t> or </a:t>
            </a:r>
            <a:r>
              <a:rPr lang="en-US" sz="2800" kern="1200">
                <a:solidFill>
                  <a:schemeClr val="tx1"/>
                </a:solidFill>
                <a:latin typeface="+mn-lt"/>
                <a:ea typeface="+mn-ea"/>
                <a:cs typeface="+mn-cs"/>
              </a:rPr>
              <a:t>Feedback?  </a:t>
            </a:r>
          </a:p>
          <a:p>
            <a:endParaRPr lang="en-US" sz="2800" kern="1200">
              <a:solidFill>
                <a:schemeClr val="tx1"/>
              </a:solidFill>
              <a:latin typeface="+mn-lt"/>
              <a:ea typeface="+mn-ea"/>
              <a:cs typeface="+mn-cs"/>
            </a:endParaRPr>
          </a:p>
          <a:p>
            <a:pPr marL="457200" indent="-457200">
              <a:buFont typeface="Arial" panose="020B0604020202020204" pitchFamily="34" charset="0"/>
              <a:buChar char="•"/>
            </a:pPr>
            <a:r>
              <a:rPr lang="en-US" sz="2800" b="1" kern="1200">
                <a:solidFill>
                  <a:schemeClr val="tx1"/>
                </a:solidFill>
                <a:latin typeface="+mn-lt"/>
                <a:ea typeface="+mn-ea"/>
                <a:cs typeface="+mn-cs"/>
              </a:rPr>
              <a:t>Helpdesk Email: </a:t>
            </a:r>
            <a:r>
              <a:rPr lang="en-US" sz="2800" kern="1200">
                <a:solidFill>
                  <a:schemeClr val="tx1"/>
                </a:solidFill>
                <a:latin typeface="+mn-lt"/>
                <a:ea typeface="+mn-ea"/>
                <a:cs typeface="+mn-cs"/>
              </a:rPr>
              <a:t>erp.readiness@gatech.edu</a:t>
            </a:r>
          </a:p>
          <a:p>
            <a:endParaRPr lang="en-US" sz="2800" kern="1200">
              <a:solidFill>
                <a:schemeClr val="tx1"/>
              </a:solidFill>
              <a:latin typeface="+mn-lt"/>
              <a:ea typeface="+mn-ea"/>
              <a:cs typeface="+mn-cs"/>
            </a:endParaRPr>
          </a:p>
          <a:p>
            <a:pPr marL="457200" indent="-457200">
              <a:buFont typeface="Arial" panose="020B0604020202020204" pitchFamily="34" charset="0"/>
              <a:buChar char="•"/>
            </a:pPr>
            <a:r>
              <a:rPr lang="en-US" sz="2800" b="1" kern="1200">
                <a:solidFill>
                  <a:schemeClr val="tx1"/>
                </a:solidFill>
                <a:latin typeface="+mn-lt"/>
                <a:ea typeface="+mn-ea"/>
                <a:cs typeface="+mn-cs"/>
              </a:rPr>
              <a:t>Website: </a:t>
            </a:r>
            <a:r>
              <a:rPr lang="en-US" sz="2800" b="0" kern="1200">
                <a:solidFill>
                  <a:schemeClr val="tx1"/>
                </a:solidFill>
                <a:latin typeface="+mn-lt"/>
                <a:ea typeface="+mn-ea"/>
                <a:cs typeface="+mn-cs"/>
              </a:rPr>
              <a:t>http://transformation.gatech.edu</a:t>
            </a:r>
          </a:p>
        </p:txBody>
      </p:sp>
      <p:pic>
        <p:nvPicPr>
          <p:cNvPr id="10" name="Picture 2" descr="Image result for ga tech buzz and wreck">
            <a:extLst>
              <a:ext uri="{FF2B5EF4-FFF2-40B4-BE49-F238E27FC236}">
                <a16:creationId xmlns:a16="http://schemas.microsoft.com/office/drawing/2014/main" id="{613E57EC-F828-4FBD-BA67-AE5C65B725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64602" y="2278967"/>
            <a:ext cx="4917091" cy="35095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40919838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_Text + Tab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a:t>University System of Georgia Institution</a:t>
            </a:r>
          </a:p>
        </p:txBody>
      </p:sp>
      <p:sp>
        <p:nvSpPr>
          <p:cNvPr id="5" name="Title Placeholder 1">
            <a:extLst>
              <a:ext uri="{FF2B5EF4-FFF2-40B4-BE49-F238E27FC236}">
                <a16:creationId xmlns:a16="http://schemas.microsoft.com/office/drawing/2014/main" id="{657D24C1-B40F-4147-BFCC-1E23616B09D2}"/>
              </a:ext>
            </a:extLst>
          </p:cNvPr>
          <p:cNvSpPr>
            <a:spLocks noGrp="1"/>
          </p:cNvSpPr>
          <p:nvPr>
            <p:ph type="title" hasCustomPrompt="1"/>
          </p:nvPr>
        </p:nvSpPr>
        <p:spPr>
          <a:xfrm>
            <a:off x="329622" y="0"/>
            <a:ext cx="10515600" cy="1210574"/>
          </a:xfrm>
          <a:prstGeom prst="rect">
            <a:avLst/>
          </a:prstGeom>
          <a:noFill/>
        </p:spPr>
        <p:txBody>
          <a:bodyPr vert="horz" lIns="274320" tIns="45720" rIns="91440" bIns="45720" rtlCol="0" anchor="b" anchorCtr="0">
            <a:noAutofit/>
          </a:bodyPr>
          <a:lstStyle>
            <a:lvl1pPr>
              <a:defRPr/>
            </a:lvl1pPr>
          </a:lstStyle>
          <a:p>
            <a:pPr lvl="0"/>
            <a:r>
              <a:rPr lang="en-US"/>
              <a:t>Text + Table</a:t>
            </a:r>
          </a:p>
        </p:txBody>
      </p:sp>
      <p:sp>
        <p:nvSpPr>
          <p:cNvPr id="6" name="Text Placeholder 2">
            <a:extLst>
              <a:ext uri="{FF2B5EF4-FFF2-40B4-BE49-F238E27FC236}">
                <a16:creationId xmlns:a16="http://schemas.microsoft.com/office/drawing/2014/main" id="{16599308-C2DC-4AF3-BD6C-E9764CC3D660}"/>
              </a:ext>
            </a:extLst>
          </p:cNvPr>
          <p:cNvSpPr>
            <a:spLocks noGrp="1"/>
          </p:cNvSpPr>
          <p:nvPr>
            <p:ph type="body" idx="1" hasCustomPrompt="1"/>
          </p:nvPr>
        </p:nvSpPr>
        <p:spPr>
          <a:xfrm>
            <a:off x="599440" y="1396538"/>
            <a:ext cx="11042396" cy="845919"/>
          </a:xfrm>
          <a:prstGeom prst="rect">
            <a:avLst/>
          </a:prstGeom>
        </p:spPr>
        <p:txBody>
          <a:bodyPr vert="horz" lIns="91440" tIns="45720" rIns="91440" bIns="45720" rtlCol="0">
            <a:normAutofit/>
          </a:bodyPr>
          <a:lstStyle>
            <a:lvl1pPr marL="0" indent="0">
              <a:buNone/>
              <a:defRPr sz="2400" baseline="0"/>
            </a:lvl1pPr>
            <a:lvl9pPr>
              <a:defRPr sz="1600"/>
            </a:lvl9pPr>
          </a:lstStyle>
          <a:p>
            <a:pPr lvl="0"/>
            <a:r>
              <a:rPr lang="en-US"/>
              <a:t>Insert Text here. All font in Georgia Tech Blue. For tables, use banded rows with White and Buzz Gold/ Georgia Tech Blue with corresponding table borders.</a:t>
            </a:r>
          </a:p>
          <a:p>
            <a:pPr lvl="8"/>
            <a:endParaRPr lang="en-US"/>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p>
        </p:txBody>
      </p:sp>
      <p:sp>
        <p:nvSpPr>
          <p:cNvPr id="9" name="Table Placeholder 9">
            <a:extLst>
              <a:ext uri="{FF2B5EF4-FFF2-40B4-BE49-F238E27FC236}">
                <a16:creationId xmlns:a16="http://schemas.microsoft.com/office/drawing/2014/main" id="{4645F737-C18E-42F9-A097-DEAB07460D1F}"/>
              </a:ext>
            </a:extLst>
          </p:cNvPr>
          <p:cNvSpPr>
            <a:spLocks noGrp="1"/>
          </p:cNvSpPr>
          <p:nvPr>
            <p:ph type="tbl" sz="quarter" idx="13"/>
          </p:nvPr>
        </p:nvSpPr>
        <p:spPr>
          <a:xfrm>
            <a:off x="599440" y="2318658"/>
            <a:ext cx="10884534" cy="3799342"/>
          </a:xfrm>
          <a:prstGeom prst="rect">
            <a:avLst/>
          </a:prstGeom>
        </p:spPr>
        <p:txBody>
          <a:bodyPr/>
          <a:lstStyle>
            <a:lvl1pPr marL="0" indent="0">
              <a:buNone/>
              <a:defRPr/>
            </a:lvl1pPr>
          </a:lstStyle>
          <a:p>
            <a:endParaRPr lang="en-US"/>
          </a:p>
        </p:txBody>
      </p:sp>
      <p:cxnSp>
        <p:nvCxnSpPr>
          <p:cNvPr id="8" name="Straight Connector 7">
            <a:extLst>
              <a:ext uri="{FF2B5EF4-FFF2-40B4-BE49-F238E27FC236}">
                <a16:creationId xmlns:a16="http://schemas.microsoft.com/office/drawing/2014/main" id="{F1E2E8D3-2206-41F6-9AE3-BF20A57A4E25}"/>
              </a:ext>
            </a:extLst>
          </p:cNvPr>
          <p:cNvCxnSpPr>
            <a:cxnSpLocks/>
          </p:cNvCxnSpPr>
          <p:nvPr userDrawn="1"/>
        </p:nvCxnSpPr>
        <p:spPr>
          <a:xfrm>
            <a:off x="601085" y="1210574"/>
            <a:ext cx="9692640" cy="0"/>
          </a:xfrm>
          <a:prstGeom prst="line">
            <a:avLst/>
          </a:prstGeom>
          <a:ln w="57150">
            <a:solidFill>
              <a:srgbClr val="EEB21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984608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_Bullet Points +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a:t>University System of Georgia Institution</a:t>
            </a:r>
          </a:p>
        </p:txBody>
      </p:sp>
      <p:sp>
        <p:nvSpPr>
          <p:cNvPr id="5" name="Title Placeholder 1">
            <a:extLst>
              <a:ext uri="{FF2B5EF4-FFF2-40B4-BE49-F238E27FC236}">
                <a16:creationId xmlns:a16="http://schemas.microsoft.com/office/drawing/2014/main" id="{657D24C1-B40F-4147-BFCC-1E23616B09D2}"/>
              </a:ext>
            </a:extLst>
          </p:cNvPr>
          <p:cNvSpPr>
            <a:spLocks noGrp="1"/>
          </p:cNvSpPr>
          <p:nvPr>
            <p:ph type="title" hasCustomPrompt="1"/>
          </p:nvPr>
        </p:nvSpPr>
        <p:spPr>
          <a:xfrm>
            <a:off x="329622" y="0"/>
            <a:ext cx="10515600" cy="1210574"/>
          </a:xfrm>
          <a:prstGeom prst="rect">
            <a:avLst/>
          </a:prstGeom>
          <a:noFill/>
        </p:spPr>
        <p:txBody>
          <a:bodyPr vert="horz" lIns="274320" tIns="45720" rIns="91440" bIns="45720" rtlCol="0" anchor="b" anchorCtr="0">
            <a:noAutofit/>
          </a:bodyPr>
          <a:lstStyle>
            <a:lvl1pPr>
              <a:defRPr/>
            </a:lvl1pPr>
          </a:lstStyle>
          <a:p>
            <a:pPr lvl="0"/>
            <a:r>
              <a:rPr lang="en-US"/>
              <a:t>Bullet Points + Image</a:t>
            </a:r>
          </a:p>
        </p:txBody>
      </p:sp>
      <p:sp>
        <p:nvSpPr>
          <p:cNvPr id="6" name="Text Placeholder 2">
            <a:extLst>
              <a:ext uri="{FF2B5EF4-FFF2-40B4-BE49-F238E27FC236}">
                <a16:creationId xmlns:a16="http://schemas.microsoft.com/office/drawing/2014/main" id="{16599308-C2DC-4AF3-BD6C-E9764CC3D660}"/>
              </a:ext>
            </a:extLst>
          </p:cNvPr>
          <p:cNvSpPr>
            <a:spLocks noGrp="1"/>
          </p:cNvSpPr>
          <p:nvPr>
            <p:ph type="body" idx="1" hasCustomPrompt="1"/>
          </p:nvPr>
        </p:nvSpPr>
        <p:spPr>
          <a:xfrm>
            <a:off x="629920" y="1396538"/>
            <a:ext cx="3898537" cy="4780425"/>
          </a:xfrm>
          <a:prstGeom prst="rect">
            <a:avLst/>
          </a:prstGeom>
        </p:spPr>
        <p:txBody>
          <a:bodyPr vert="horz" lIns="91440" tIns="45720" rIns="91440" bIns="45720" rtlCol="0">
            <a:normAutofit/>
          </a:bodyPr>
          <a:lstStyle>
            <a:lvl1pPr>
              <a:defRPr/>
            </a:lvl1pPr>
          </a:lstStyle>
          <a:p>
            <a:pPr lvl="0"/>
            <a:r>
              <a:rPr lang="en-US"/>
              <a:t>Edit Master text styles – All font in Georgia Tech Blue</a:t>
            </a:r>
          </a:p>
          <a:p>
            <a:pPr lvl="1"/>
            <a:r>
              <a:rPr lang="en-US"/>
              <a:t>Second level</a:t>
            </a:r>
          </a:p>
          <a:p>
            <a:pPr lvl="2"/>
            <a:r>
              <a:rPr lang="en-US"/>
              <a:t>Third level</a:t>
            </a:r>
          </a:p>
          <a:p>
            <a:pPr lvl="3"/>
            <a:r>
              <a:rPr lang="en-US"/>
              <a:t>Fourth level</a:t>
            </a:r>
          </a:p>
          <a:p>
            <a:pPr lvl="4"/>
            <a:r>
              <a:rPr lang="en-US"/>
              <a:t>Fifth level</a:t>
            </a:r>
          </a:p>
          <a:p>
            <a:pPr lvl="8"/>
            <a:endParaRPr lang="en-US"/>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p>
        </p:txBody>
      </p:sp>
      <p:sp>
        <p:nvSpPr>
          <p:cNvPr id="8" name="Picture Placeholder 7">
            <a:extLst>
              <a:ext uri="{FF2B5EF4-FFF2-40B4-BE49-F238E27FC236}">
                <a16:creationId xmlns:a16="http://schemas.microsoft.com/office/drawing/2014/main" id="{63A843B6-B886-46CF-B62A-3993681376E5}"/>
              </a:ext>
            </a:extLst>
          </p:cNvPr>
          <p:cNvSpPr>
            <a:spLocks noGrp="1"/>
          </p:cNvSpPr>
          <p:nvPr>
            <p:ph type="pic" sz="quarter" idx="13"/>
          </p:nvPr>
        </p:nvSpPr>
        <p:spPr>
          <a:xfrm>
            <a:off x="4724400" y="1397000"/>
            <a:ext cx="6759575" cy="4779963"/>
          </a:xfrm>
          <a:prstGeom prst="rect">
            <a:avLst/>
          </a:prstGeom>
        </p:spPr>
        <p:txBody>
          <a:bodyPr/>
          <a:lstStyle>
            <a:lvl1pPr marL="0" indent="0">
              <a:buFontTx/>
              <a:buNone/>
              <a:defRPr/>
            </a:lvl1pPr>
          </a:lstStyle>
          <a:p>
            <a:endParaRPr lang="en-US"/>
          </a:p>
        </p:txBody>
      </p:sp>
      <p:cxnSp>
        <p:nvCxnSpPr>
          <p:cNvPr id="9" name="Straight Connector 8">
            <a:extLst>
              <a:ext uri="{FF2B5EF4-FFF2-40B4-BE49-F238E27FC236}">
                <a16:creationId xmlns:a16="http://schemas.microsoft.com/office/drawing/2014/main" id="{448AE13F-15B1-4AE2-BF34-29BD80077434}"/>
              </a:ext>
            </a:extLst>
          </p:cNvPr>
          <p:cNvCxnSpPr>
            <a:cxnSpLocks/>
          </p:cNvCxnSpPr>
          <p:nvPr userDrawn="1"/>
        </p:nvCxnSpPr>
        <p:spPr>
          <a:xfrm>
            <a:off x="601085" y="1210574"/>
            <a:ext cx="9692640" cy="0"/>
          </a:xfrm>
          <a:prstGeom prst="line">
            <a:avLst/>
          </a:prstGeom>
          <a:ln w="57150">
            <a:solidFill>
              <a:srgbClr val="EEB21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0163223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244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University System of Georgia Institution</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2/24/2020</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870924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_GT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dirty="0"/>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dirty="0"/>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 – </a:t>
            </a:r>
            <a:br>
              <a:rPr lang="en-US"/>
            </a:br>
            <a:r>
              <a:rPr lang="en-US"/>
              <a:t>Select layout with preferred image</a:t>
            </a:r>
          </a:p>
        </p:txBody>
      </p:sp>
      <p:pic>
        <p:nvPicPr>
          <p:cNvPr id="8" name="Picture 7">
            <a:extLst>
              <a:ext uri="{FF2B5EF4-FFF2-40B4-BE49-F238E27FC236}">
                <a16:creationId xmlns:a16="http://schemas.microsoft.com/office/drawing/2014/main" id="{D7462079-9DFB-4B61-8F30-F96AEC9BE6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20" y="0"/>
            <a:ext cx="3472794" cy="6207868"/>
          </a:xfrm>
          <a:prstGeom prst="rect">
            <a:avLst/>
          </a:prstGeom>
        </p:spPr>
      </p:pic>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endParaRPr lang="en-US" dirty="0"/>
          </a:p>
        </p:txBody>
      </p:sp>
    </p:spTree>
    <p:custDataLst>
      <p:tags r:id="rId1"/>
    </p:custDataLst>
    <p:extLst>
      <p:ext uri="{BB962C8B-B14F-4D97-AF65-F5344CB8AC3E}">
        <p14:creationId xmlns:p14="http://schemas.microsoft.com/office/powerpoint/2010/main" val="4197067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_Transform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dirty="0"/>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dirty="0"/>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a:t>
            </a:r>
            <a:br>
              <a:rPr lang="en-US"/>
            </a:br>
            <a:r>
              <a:rPr lang="en-US"/>
              <a:t>Select layout with preferred image</a:t>
            </a:r>
          </a:p>
        </p:txBody>
      </p:sp>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endParaRPr lang="en-US" dirty="0"/>
          </a:p>
        </p:txBody>
      </p:sp>
      <p:pic>
        <p:nvPicPr>
          <p:cNvPr id="9" name="Picture 8">
            <a:extLst>
              <a:ext uri="{FF2B5EF4-FFF2-40B4-BE49-F238E27FC236}">
                <a16:creationId xmlns:a16="http://schemas.microsoft.com/office/drawing/2014/main" id="{A67108B4-6802-4E0D-AC48-DF81CE48EC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3399" y="428"/>
            <a:ext cx="3349228" cy="6172639"/>
          </a:xfrm>
          <a:prstGeom prst="rect">
            <a:avLst/>
          </a:prstGeom>
        </p:spPr>
      </p:pic>
    </p:spTree>
    <p:custDataLst>
      <p:tags r:id="rId1"/>
    </p:custDataLst>
    <p:extLst>
      <p:ext uri="{BB962C8B-B14F-4D97-AF65-F5344CB8AC3E}">
        <p14:creationId xmlns:p14="http://schemas.microsoft.com/office/powerpoint/2010/main" val="3494852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_Build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dirty="0"/>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dirty="0"/>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a:t>
            </a:r>
            <a:br>
              <a:rPr lang="en-US"/>
            </a:br>
            <a:r>
              <a:rPr lang="en-US"/>
              <a:t>Select layout with preferred image</a:t>
            </a:r>
          </a:p>
        </p:txBody>
      </p:sp>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endParaRPr lang="en-US" dirty="0"/>
          </a:p>
        </p:txBody>
      </p:sp>
      <p:pic>
        <p:nvPicPr>
          <p:cNvPr id="8" name="Picture 7">
            <a:extLst>
              <a:ext uri="{FF2B5EF4-FFF2-40B4-BE49-F238E27FC236}">
                <a16:creationId xmlns:a16="http://schemas.microsoft.com/office/drawing/2014/main" id="{352714E5-80DF-47BB-8B7F-7F94974A2C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5087" y="429"/>
            <a:ext cx="3361765" cy="6195744"/>
          </a:xfrm>
          <a:prstGeom prst="rect">
            <a:avLst/>
          </a:prstGeom>
        </p:spPr>
      </p:pic>
    </p:spTree>
    <p:custDataLst>
      <p:tags r:id="rId1"/>
    </p:custDataLst>
    <p:extLst>
      <p:ext uri="{BB962C8B-B14F-4D97-AF65-F5344CB8AC3E}">
        <p14:creationId xmlns:p14="http://schemas.microsoft.com/office/powerpoint/2010/main" val="15817086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_Unify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dirty="0"/>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dirty="0"/>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a:t>
            </a:r>
            <a:br>
              <a:rPr lang="en-US"/>
            </a:br>
            <a:r>
              <a:rPr lang="en-US"/>
              <a:t>Select layout with preferred image</a:t>
            </a:r>
          </a:p>
        </p:txBody>
      </p:sp>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endParaRPr lang="en-US" dirty="0"/>
          </a:p>
        </p:txBody>
      </p:sp>
      <p:pic>
        <p:nvPicPr>
          <p:cNvPr id="8" name="Picture 7">
            <a:extLst>
              <a:ext uri="{FF2B5EF4-FFF2-40B4-BE49-F238E27FC236}">
                <a16:creationId xmlns:a16="http://schemas.microsoft.com/office/drawing/2014/main" id="{F7CD6054-0ED1-4FF0-8B10-D86CE1975D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6087" y="428"/>
            <a:ext cx="3340777" cy="6157063"/>
          </a:xfrm>
          <a:prstGeom prst="rect">
            <a:avLst/>
          </a:prstGeom>
        </p:spPr>
      </p:pic>
    </p:spTree>
    <p:custDataLst>
      <p:tags r:id="rId1"/>
    </p:custDataLst>
    <p:extLst>
      <p:ext uri="{BB962C8B-B14F-4D97-AF65-F5344CB8AC3E}">
        <p14:creationId xmlns:p14="http://schemas.microsoft.com/office/powerpoint/2010/main" val="2081938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_Bullet Points +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dirty="0"/>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dirty="0"/>
              <a:t>University System of Georgia Institution</a:t>
            </a:r>
          </a:p>
        </p:txBody>
      </p:sp>
      <p:sp>
        <p:nvSpPr>
          <p:cNvPr id="5" name="Title Placeholder 1">
            <a:extLst>
              <a:ext uri="{FF2B5EF4-FFF2-40B4-BE49-F238E27FC236}">
                <a16:creationId xmlns:a16="http://schemas.microsoft.com/office/drawing/2014/main" id="{657D24C1-B40F-4147-BFCC-1E23616B09D2}"/>
              </a:ext>
            </a:extLst>
          </p:cNvPr>
          <p:cNvSpPr>
            <a:spLocks noGrp="1"/>
          </p:cNvSpPr>
          <p:nvPr>
            <p:ph type="title" hasCustomPrompt="1"/>
          </p:nvPr>
        </p:nvSpPr>
        <p:spPr>
          <a:xfrm>
            <a:off x="329622" y="0"/>
            <a:ext cx="10515600" cy="1210574"/>
          </a:xfrm>
          <a:prstGeom prst="rect">
            <a:avLst/>
          </a:prstGeom>
          <a:noFill/>
        </p:spPr>
        <p:txBody>
          <a:bodyPr vert="horz" lIns="274320" tIns="45720" rIns="91440" bIns="45720" rtlCol="0" anchor="b" anchorCtr="0">
            <a:noAutofit/>
          </a:bodyPr>
          <a:lstStyle>
            <a:lvl1pPr>
              <a:defRPr/>
            </a:lvl1pPr>
          </a:lstStyle>
          <a:p>
            <a:pPr lvl="0"/>
            <a:r>
              <a:rPr lang="en-US"/>
              <a:t>Bullet Points + Image</a:t>
            </a:r>
          </a:p>
        </p:txBody>
      </p:sp>
      <p:sp>
        <p:nvSpPr>
          <p:cNvPr id="6" name="Text Placeholder 2">
            <a:extLst>
              <a:ext uri="{FF2B5EF4-FFF2-40B4-BE49-F238E27FC236}">
                <a16:creationId xmlns:a16="http://schemas.microsoft.com/office/drawing/2014/main" id="{16599308-C2DC-4AF3-BD6C-E9764CC3D660}"/>
              </a:ext>
            </a:extLst>
          </p:cNvPr>
          <p:cNvSpPr>
            <a:spLocks noGrp="1"/>
          </p:cNvSpPr>
          <p:nvPr>
            <p:ph type="body" idx="1" hasCustomPrompt="1"/>
          </p:nvPr>
        </p:nvSpPr>
        <p:spPr>
          <a:xfrm>
            <a:off x="629920" y="1396538"/>
            <a:ext cx="3898537" cy="4780425"/>
          </a:xfrm>
          <a:prstGeom prst="rect">
            <a:avLst/>
          </a:prstGeom>
        </p:spPr>
        <p:txBody>
          <a:bodyPr vert="horz" lIns="91440" tIns="45720" rIns="91440" bIns="45720" rtlCol="0">
            <a:normAutofit/>
          </a:bodyPr>
          <a:lstStyle>
            <a:lvl1pPr>
              <a:defRPr/>
            </a:lvl1pPr>
          </a:lstStyle>
          <a:p>
            <a:pPr lvl="0"/>
            <a:r>
              <a:rPr lang="en-US"/>
              <a:t>Edit Master text styles – All font in Georgia Tech Blue</a:t>
            </a:r>
          </a:p>
          <a:p>
            <a:pPr lvl="1"/>
            <a:r>
              <a:rPr lang="en-US"/>
              <a:t>Second level</a:t>
            </a:r>
          </a:p>
          <a:p>
            <a:pPr lvl="2"/>
            <a:r>
              <a:rPr lang="en-US"/>
              <a:t>Third level</a:t>
            </a:r>
          </a:p>
          <a:p>
            <a:pPr lvl="3"/>
            <a:r>
              <a:rPr lang="en-US"/>
              <a:t>Fourth level</a:t>
            </a:r>
          </a:p>
          <a:p>
            <a:pPr lvl="4"/>
            <a:r>
              <a:rPr lang="en-US"/>
              <a:t>Fifth level</a:t>
            </a:r>
          </a:p>
          <a:p>
            <a:pPr lvl="8"/>
            <a:endParaRPr lang="en-US"/>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endParaRPr lang="en-US" dirty="0"/>
          </a:p>
        </p:txBody>
      </p:sp>
      <p:sp>
        <p:nvSpPr>
          <p:cNvPr id="8" name="Picture Placeholder 7">
            <a:extLst>
              <a:ext uri="{FF2B5EF4-FFF2-40B4-BE49-F238E27FC236}">
                <a16:creationId xmlns:a16="http://schemas.microsoft.com/office/drawing/2014/main" id="{63A843B6-B886-46CF-B62A-3993681376E5}"/>
              </a:ext>
            </a:extLst>
          </p:cNvPr>
          <p:cNvSpPr>
            <a:spLocks noGrp="1"/>
          </p:cNvSpPr>
          <p:nvPr>
            <p:ph type="pic" sz="quarter" idx="13"/>
          </p:nvPr>
        </p:nvSpPr>
        <p:spPr>
          <a:xfrm>
            <a:off x="4724400" y="1397000"/>
            <a:ext cx="6759575" cy="4779963"/>
          </a:xfrm>
          <a:prstGeom prst="rect">
            <a:avLst/>
          </a:prstGeom>
        </p:spPr>
        <p:txBody>
          <a:bodyPr/>
          <a:lstStyle>
            <a:lvl1pPr marL="0" indent="0">
              <a:buFontTx/>
              <a:buNone/>
              <a:defRPr/>
            </a:lvl1pPr>
          </a:lstStyle>
          <a:p>
            <a:endParaRPr lang="en-US" dirty="0"/>
          </a:p>
        </p:txBody>
      </p:sp>
      <p:cxnSp>
        <p:nvCxnSpPr>
          <p:cNvPr id="9" name="Straight Connector 8">
            <a:extLst>
              <a:ext uri="{FF2B5EF4-FFF2-40B4-BE49-F238E27FC236}">
                <a16:creationId xmlns:a16="http://schemas.microsoft.com/office/drawing/2014/main" id="{448AE13F-15B1-4AE2-BF34-29BD80077434}"/>
              </a:ext>
            </a:extLst>
          </p:cNvPr>
          <p:cNvCxnSpPr>
            <a:cxnSpLocks/>
          </p:cNvCxnSpPr>
          <p:nvPr userDrawn="1"/>
        </p:nvCxnSpPr>
        <p:spPr>
          <a:xfrm>
            <a:off x="601085" y="1210574"/>
            <a:ext cx="9692640" cy="0"/>
          </a:xfrm>
          <a:prstGeom prst="line">
            <a:avLst/>
          </a:prstGeom>
          <a:ln w="57150">
            <a:solidFill>
              <a:srgbClr val="EEB21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608159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_Empower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dirty="0"/>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dirty="0"/>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a:t>
            </a:r>
            <a:br>
              <a:rPr lang="en-US"/>
            </a:br>
            <a:r>
              <a:rPr lang="en-US"/>
              <a:t>Select layout with preferred image</a:t>
            </a:r>
          </a:p>
        </p:txBody>
      </p:sp>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endParaRPr lang="en-US" dirty="0"/>
          </a:p>
        </p:txBody>
      </p:sp>
      <p:pic>
        <p:nvPicPr>
          <p:cNvPr id="8" name="Picture 7">
            <a:extLst>
              <a:ext uri="{FF2B5EF4-FFF2-40B4-BE49-F238E27FC236}">
                <a16:creationId xmlns:a16="http://schemas.microsoft.com/office/drawing/2014/main" id="{F89AC0A6-F75E-4E9C-AA01-1156A7AF8E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337" y="429"/>
            <a:ext cx="3348502" cy="6171300"/>
          </a:xfrm>
          <a:prstGeom prst="rect">
            <a:avLst/>
          </a:prstGeom>
        </p:spPr>
      </p:pic>
    </p:spTree>
    <p:custDataLst>
      <p:tags r:id="rId1"/>
    </p:custDataLst>
    <p:extLst>
      <p:ext uri="{BB962C8B-B14F-4D97-AF65-F5344CB8AC3E}">
        <p14:creationId xmlns:p14="http://schemas.microsoft.com/office/powerpoint/2010/main" val="1818725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_Bullet Poin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dirty="0"/>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dirty="0"/>
              <a:t>University System of Georgia Institution</a:t>
            </a:r>
          </a:p>
        </p:txBody>
      </p:sp>
      <p:sp>
        <p:nvSpPr>
          <p:cNvPr id="5" name="Title Placeholder 1">
            <a:extLst>
              <a:ext uri="{FF2B5EF4-FFF2-40B4-BE49-F238E27FC236}">
                <a16:creationId xmlns:a16="http://schemas.microsoft.com/office/drawing/2014/main" id="{657D24C1-B40F-4147-BFCC-1E23616B09D2}"/>
              </a:ext>
            </a:extLst>
          </p:cNvPr>
          <p:cNvSpPr>
            <a:spLocks noGrp="1"/>
          </p:cNvSpPr>
          <p:nvPr>
            <p:ph type="title" hasCustomPrompt="1"/>
          </p:nvPr>
        </p:nvSpPr>
        <p:spPr>
          <a:xfrm>
            <a:off x="329622" y="0"/>
            <a:ext cx="10515600" cy="1210574"/>
          </a:xfrm>
          <a:prstGeom prst="rect">
            <a:avLst/>
          </a:prstGeom>
          <a:noFill/>
        </p:spPr>
        <p:txBody>
          <a:bodyPr vert="horz" lIns="274320" tIns="45720" rIns="91440" bIns="45720" rtlCol="0" anchor="b" anchorCtr="0">
            <a:noAutofit/>
          </a:bodyPr>
          <a:lstStyle>
            <a:lvl1pPr>
              <a:defRPr/>
            </a:lvl1pPr>
          </a:lstStyle>
          <a:p>
            <a:pPr lvl="0"/>
            <a:r>
              <a:rPr lang="en-US"/>
              <a:t>Bullet Points</a:t>
            </a:r>
          </a:p>
        </p:txBody>
      </p:sp>
      <p:sp>
        <p:nvSpPr>
          <p:cNvPr id="6" name="Text Placeholder 2">
            <a:extLst>
              <a:ext uri="{FF2B5EF4-FFF2-40B4-BE49-F238E27FC236}">
                <a16:creationId xmlns:a16="http://schemas.microsoft.com/office/drawing/2014/main" id="{16599308-C2DC-4AF3-BD6C-E9764CC3D660}"/>
              </a:ext>
            </a:extLst>
          </p:cNvPr>
          <p:cNvSpPr>
            <a:spLocks noGrp="1"/>
          </p:cNvSpPr>
          <p:nvPr>
            <p:ph type="body" idx="1" hasCustomPrompt="1"/>
          </p:nvPr>
        </p:nvSpPr>
        <p:spPr>
          <a:xfrm>
            <a:off x="619760" y="1396538"/>
            <a:ext cx="10734040" cy="4780425"/>
          </a:xfrm>
          <a:prstGeom prst="rect">
            <a:avLst/>
          </a:prstGeom>
        </p:spPr>
        <p:txBody>
          <a:bodyPr vert="horz" lIns="91440" tIns="45720" rIns="91440" bIns="45720" rtlCol="0">
            <a:normAutofit/>
          </a:bodyPr>
          <a:lstStyle>
            <a:lvl1pPr>
              <a:spcBef>
                <a:spcPts val="500"/>
              </a:spcBef>
              <a:defRPr/>
            </a:lvl1pPr>
          </a:lstStyle>
          <a:p>
            <a:pPr lvl="0"/>
            <a:r>
              <a:rPr lang="en-US"/>
              <a:t>Edit Master text styles – All Font in Georgia Tech Blue</a:t>
            </a:r>
          </a:p>
          <a:p>
            <a:pPr lvl="1"/>
            <a:r>
              <a:rPr lang="en-US"/>
              <a:t>Second level</a:t>
            </a:r>
          </a:p>
          <a:p>
            <a:pPr lvl="2"/>
            <a:r>
              <a:rPr lang="en-US"/>
              <a:t>Third level</a:t>
            </a:r>
          </a:p>
          <a:p>
            <a:pPr lvl="3"/>
            <a:r>
              <a:rPr lang="en-US"/>
              <a:t>Fourth level</a:t>
            </a:r>
          </a:p>
          <a:p>
            <a:pPr lvl="4"/>
            <a:r>
              <a:rPr lang="en-US"/>
              <a:t>Fifth level</a:t>
            </a:r>
          </a:p>
          <a:p>
            <a:pPr lvl="8"/>
            <a:endParaRPr lang="en-US"/>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endParaRPr lang="en-US" dirty="0"/>
          </a:p>
        </p:txBody>
      </p:sp>
      <p:cxnSp>
        <p:nvCxnSpPr>
          <p:cNvPr id="8" name="Straight Connector 7">
            <a:extLst>
              <a:ext uri="{FF2B5EF4-FFF2-40B4-BE49-F238E27FC236}">
                <a16:creationId xmlns:a16="http://schemas.microsoft.com/office/drawing/2014/main" id="{C23C9211-03F5-499B-8A0B-9E4FBB65AC68}"/>
              </a:ext>
            </a:extLst>
          </p:cNvPr>
          <p:cNvCxnSpPr>
            <a:cxnSpLocks/>
          </p:cNvCxnSpPr>
          <p:nvPr userDrawn="1"/>
        </p:nvCxnSpPr>
        <p:spPr>
          <a:xfrm>
            <a:off x="601085" y="1210574"/>
            <a:ext cx="9692640" cy="0"/>
          </a:xfrm>
          <a:prstGeom prst="line">
            <a:avLst/>
          </a:prstGeom>
          <a:ln w="57150">
            <a:solidFill>
              <a:srgbClr val="EEB21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5089611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_Contact Info">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dirty="0"/>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dirty="0"/>
              <a:t>University System of Georgia Institution</a:t>
            </a:r>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endParaRPr lang="en-US" dirty="0"/>
          </a:p>
        </p:txBody>
      </p:sp>
      <p:sp>
        <p:nvSpPr>
          <p:cNvPr id="2" name="TextBox 1">
            <a:extLst>
              <a:ext uri="{FF2B5EF4-FFF2-40B4-BE49-F238E27FC236}">
                <a16:creationId xmlns:a16="http://schemas.microsoft.com/office/drawing/2014/main" id="{919449EC-C31F-41B5-8816-CCA9D4D351E2}"/>
              </a:ext>
            </a:extLst>
          </p:cNvPr>
          <p:cNvSpPr txBox="1"/>
          <p:nvPr userDrawn="1"/>
        </p:nvSpPr>
        <p:spPr>
          <a:xfrm>
            <a:off x="534912" y="444511"/>
            <a:ext cx="8957431" cy="769441"/>
          </a:xfrm>
          <a:prstGeom prst="rect">
            <a:avLst/>
          </a:prstGeom>
          <a:noFill/>
        </p:spPr>
        <p:txBody>
          <a:bodyPr wrap="square" rtlCol="0">
            <a:spAutoFit/>
          </a:bodyPr>
          <a:lstStyle/>
          <a:p>
            <a:r>
              <a:rPr kumimoji="0" lang="en-US" sz="4400" b="1" i="0" u="none" strike="noStrike" kern="1200" cap="none" spc="0" normalizeH="0" baseline="0" noProof="0" dirty="0">
                <a:ln>
                  <a:noFill/>
                </a:ln>
                <a:solidFill>
                  <a:srgbClr val="00254C"/>
                </a:solidFill>
                <a:effectLst/>
                <a:uLnTx/>
                <a:uFillTx/>
                <a:latin typeface="Arial" panose="020B0604020202020204" pitchFamily="34" charset="0"/>
                <a:ea typeface="+mj-ea"/>
                <a:cs typeface="Arial" panose="020B0604020202020204" pitchFamily="34" charset="0"/>
              </a:rPr>
              <a:t>Let’s stay connected!</a:t>
            </a:r>
            <a:endParaRPr lang="en-US" dirty="0"/>
          </a:p>
        </p:txBody>
      </p:sp>
      <p:cxnSp>
        <p:nvCxnSpPr>
          <p:cNvPr id="8" name="Straight Connector 7">
            <a:extLst>
              <a:ext uri="{FF2B5EF4-FFF2-40B4-BE49-F238E27FC236}">
                <a16:creationId xmlns:a16="http://schemas.microsoft.com/office/drawing/2014/main" id="{46154CC4-4271-44C8-A7A9-61414B3CB32C}"/>
              </a:ext>
            </a:extLst>
          </p:cNvPr>
          <p:cNvCxnSpPr>
            <a:cxnSpLocks/>
          </p:cNvCxnSpPr>
          <p:nvPr userDrawn="1"/>
        </p:nvCxnSpPr>
        <p:spPr>
          <a:xfrm>
            <a:off x="601085" y="1210574"/>
            <a:ext cx="9692640" cy="0"/>
          </a:xfrm>
          <a:prstGeom prst="line">
            <a:avLst/>
          </a:prstGeom>
          <a:ln w="57150">
            <a:solidFill>
              <a:srgbClr val="EEB21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8E6F1A3-7A43-4D68-9489-01278F5586EA}"/>
              </a:ext>
            </a:extLst>
          </p:cNvPr>
          <p:cNvSpPr txBox="1"/>
          <p:nvPr userDrawn="1"/>
        </p:nvSpPr>
        <p:spPr>
          <a:xfrm>
            <a:off x="601085" y="1347893"/>
            <a:ext cx="5799715" cy="3108543"/>
          </a:xfrm>
          <a:prstGeom prst="rect">
            <a:avLst/>
          </a:prstGeom>
          <a:noFill/>
        </p:spPr>
        <p:txBody>
          <a:bodyPr wrap="square" rtlCol="0">
            <a:spAutoFit/>
          </a:bodyPr>
          <a:lstStyle/>
          <a:p>
            <a:r>
              <a:rPr lang="en-US" sz="2800" kern="1200" dirty="0">
                <a:solidFill>
                  <a:schemeClr val="tx1"/>
                </a:solidFill>
                <a:latin typeface="+mn-lt"/>
                <a:ea typeface="+mn-ea"/>
                <a:cs typeface="+mn-cs"/>
              </a:rPr>
              <a:t>Questions</a:t>
            </a:r>
            <a:r>
              <a:rPr lang="en-US" sz="2800" kern="1200" baseline="0" dirty="0">
                <a:solidFill>
                  <a:schemeClr val="tx1"/>
                </a:solidFill>
                <a:latin typeface="+mn-lt"/>
                <a:ea typeface="+mn-ea"/>
                <a:cs typeface="+mn-cs"/>
              </a:rPr>
              <a:t> or </a:t>
            </a:r>
            <a:r>
              <a:rPr lang="en-US" sz="2800" kern="1200" dirty="0">
                <a:solidFill>
                  <a:schemeClr val="tx1"/>
                </a:solidFill>
                <a:latin typeface="+mn-lt"/>
                <a:ea typeface="+mn-ea"/>
                <a:cs typeface="+mn-cs"/>
              </a:rPr>
              <a:t>Feedback?  </a:t>
            </a:r>
          </a:p>
          <a:p>
            <a:endParaRPr lang="en-US" sz="2800" kern="1200" dirty="0">
              <a:solidFill>
                <a:schemeClr val="tx1"/>
              </a:solidFill>
              <a:latin typeface="+mn-lt"/>
              <a:ea typeface="+mn-ea"/>
              <a:cs typeface="+mn-cs"/>
            </a:endParaRPr>
          </a:p>
          <a:p>
            <a:pPr marL="457200" indent="-457200">
              <a:buFont typeface="Arial" panose="020B0604020202020204" pitchFamily="34" charset="0"/>
              <a:buChar char="•"/>
            </a:pPr>
            <a:r>
              <a:rPr lang="en-US" sz="2800" b="1" kern="1200" dirty="0">
                <a:solidFill>
                  <a:schemeClr val="tx1"/>
                </a:solidFill>
                <a:latin typeface="+mn-lt"/>
                <a:ea typeface="+mn-ea"/>
                <a:cs typeface="+mn-cs"/>
              </a:rPr>
              <a:t>Helpdesk Email: </a:t>
            </a:r>
            <a:r>
              <a:rPr lang="en-US" sz="2800" kern="1200" dirty="0">
                <a:solidFill>
                  <a:schemeClr val="tx1"/>
                </a:solidFill>
                <a:latin typeface="+mn-lt"/>
                <a:ea typeface="+mn-ea"/>
                <a:cs typeface="+mn-cs"/>
              </a:rPr>
              <a:t>erp.readiness@gatech.edu</a:t>
            </a:r>
          </a:p>
          <a:p>
            <a:endParaRPr lang="en-US" sz="2800" kern="1200" dirty="0">
              <a:solidFill>
                <a:schemeClr val="tx1"/>
              </a:solidFill>
              <a:latin typeface="+mn-lt"/>
              <a:ea typeface="+mn-ea"/>
              <a:cs typeface="+mn-cs"/>
            </a:endParaRPr>
          </a:p>
          <a:p>
            <a:pPr marL="457200" indent="-457200">
              <a:buFont typeface="Arial" panose="020B0604020202020204" pitchFamily="34" charset="0"/>
              <a:buChar char="•"/>
            </a:pPr>
            <a:r>
              <a:rPr lang="en-US" sz="2800" b="1" kern="1200" dirty="0">
                <a:solidFill>
                  <a:schemeClr val="tx1"/>
                </a:solidFill>
                <a:latin typeface="+mn-lt"/>
                <a:ea typeface="+mn-ea"/>
                <a:cs typeface="+mn-cs"/>
              </a:rPr>
              <a:t>Website: </a:t>
            </a:r>
            <a:r>
              <a:rPr lang="en-US" sz="2800" b="0" kern="1200" dirty="0">
                <a:solidFill>
                  <a:schemeClr val="tx1"/>
                </a:solidFill>
                <a:latin typeface="+mn-lt"/>
                <a:ea typeface="+mn-ea"/>
                <a:cs typeface="+mn-cs"/>
              </a:rPr>
              <a:t>http://transformation.gatech.edu</a:t>
            </a:r>
          </a:p>
        </p:txBody>
      </p:sp>
      <p:pic>
        <p:nvPicPr>
          <p:cNvPr id="10" name="Picture 2" descr="Image result for ga tech buzz and wreck">
            <a:extLst>
              <a:ext uri="{FF2B5EF4-FFF2-40B4-BE49-F238E27FC236}">
                <a16:creationId xmlns:a16="http://schemas.microsoft.com/office/drawing/2014/main" id="{613E57EC-F828-4FBD-BA67-AE5C65B725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64602" y="2278967"/>
            <a:ext cx="4917091" cy="35095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10341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_Text + Tab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dirty="0"/>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dirty="0"/>
              <a:t>University System of Georgia Institution</a:t>
            </a:r>
          </a:p>
        </p:txBody>
      </p:sp>
      <p:sp>
        <p:nvSpPr>
          <p:cNvPr id="5" name="Title Placeholder 1">
            <a:extLst>
              <a:ext uri="{FF2B5EF4-FFF2-40B4-BE49-F238E27FC236}">
                <a16:creationId xmlns:a16="http://schemas.microsoft.com/office/drawing/2014/main" id="{657D24C1-B40F-4147-BFCC-1E23616B09D2}"/>
              </a:ext>
            </a:extLst>
          </p:cNvPr>
          <p:cNvSpPr>
            <a:spLocks noGrp="1"/>
          </p:cNvSpPr>
          <p:nvPr>
            <p:ph type="title" hasCustomPrompt="1"/>
          </p:nvPr>
        </p:nvSpPr>
        <p:spPr>
          <a:xfrm>
            <a:off x="329622" y="0"/>
            <a:ext cx="10515600" cy="1210574"/>
          </a:xfrm>
          <a:prstGeom prst="rect">
            <a:avLst/>
          </a:prstGeom>
          <a:noFill/>
        </p:spPr>
        <p:txBody>
          <a:bodyPr vert="horz" lIns="274320" tIns="45720" rIns="91440" bIns="45720" rtlCol="0" anchor="b" anchorCtr="0">
            <a:noAutofit/>
          </a:bodyPr>
          <a:lstStyle>
            <a:lvl1pPr>
              <a:defRPr/>
            </a:lvl1pPr>
          </a:lstStyle>
          <a:p>
            <a:pPr lvl="0"/>
            <a:r>
              <a:rPr lang="en-US"/>
              <a:t>Text + Table</a:t>
            </a:r>
          </a:p>
        </p:txBody>
      </p:sp>
      <p:sp>
        <p:nvSpPr>
          <p:cNvPr id="6" name="Text Placeholder 2">
            <a:extLst>
              <a:ext uri="{FF2B5EF4-FFF2-40B4-BE49-F238E27FC236}">
                <a16:creationId xmlns:a16="http://schemas.microsoft.com/office/drawing/2014/main" id="{16599308-C2DC-4AF3-BD6C-E9764CC3D660}"/>
              </a:ext>
            </a:extLst>
          </p:cNvPr>
          <p:cNvSpPr>
            <a:spLocks noGrp="1"/>
          </p:cNvSpPr>
          <p:nvPr>
            <p:ph type="body" idx="1" hasCustomPrompt="1"/>
          </p:nvPr>
        </p:nvSpPr>
        <p:spPr>
          <a:xfrm>
            <a:off x="599440" y="1396538"/>
            <a:ext cx="11042396" cy="845919"/>
          </a:xfrm>
          <a:prstGeom prst="rect">
            <a:avLst/>
          </a:prstGeom>
        </p:spPr>
        <p:txBody>
          <a:bodyPr vert="horz" lIns="91440" tIns="45720" rIns="91440" bIns="45720" rtlCol="0">
            <a:normAutofit/>
          </a:bodyPr>
          <a:lstStyle>
            <a:lvl1pPr marL="0" indent="0">
              <a:buNone/>
              <a:defRPr sz="2400" baseline="0"/>
            </a:lvl1pPr>
            <a:lvl9pPr>
              <a:defRPr sz="1600"/>
            </a:lvl9pPr>
          </a:lstStyle>
          <a:p>
            <a:pPr lvl="0"/>
            <a:r>
              <a:rPr lang="en-US"/>
              <a:t>Insert Text here. All font in Georgia Tech Blue. For tables, use banded rows with White and Buzz Gold/ Georgia Tech Blue with corresponding table borders.</a:t>
            </a:r>
          </a:p>
          <a:p>
            <a:pPr lvl="8"/>
            <a:endParaRPr lang="en-US"/>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endParaRPr lang="en-US" dirty="0"/>
          </a:p>
        </p:txBody>
      </p:sp>
      <p:sp>
        <p:nvSpPr>
          <p:cNvPr id="9" name="Table Placeholder 9">
            <a:extLst>
              <a:ext uri="{FF2B5EF4-FFF2-40B4-BE49-F238E27FC236}">
                <a16:creationId xmlns:a16="http://schemas.microsoft.com/office/drawing/2014/main" id="{4645F737-C18E-42F9-A097-DEAB07460D1F}"/>
              </a:ext>
            </a:extLst>
          </p:cNvPr>
          <p:cNvSpPr>
            <a:spLocks noGrp="1"/>
          </p:cNvSpPr>
          <p:nvPr>
            <p:ph type="tbl" sz="quarter" idx="13"/>
          </p:nvPr>
        </p:nvSpPr>
        <p:spPr>
          <a:xfrm>
            <a:off x="599440" y="2318658"/>
            <a:ext cx="10884534" cy="3799342"/>
          </a:xfrm>
          <a:prstGeom prst="rect">
            <a:avLst/>
          </a:prstGeom>
        </p:spPr>
        <p:txBody>
          <a:bodyPr/>
          <a:lstStyle>
            <a:lvl1pPr marL="0" indent="0">
              <a:buNone/>
              <a:defRPr/>
            </a:lvl1pPr>
          </a:lstStyle>
          <a:p>
            <a:endParaRPr lang="en-US" dirty="0"/>
          </a:p>
        </p:txBody>
      </p:sp>
      <p:cxnSp>
        <p:nvCxnSpPr>
          <p:cNvPr id="8" name="Straight Connector 7">
            <a:extLst>
              <a:ext uri="{FF2B5EF4-FFF2-40B4-BE49-F238E27FC236}">
                <a16:creationId xmlns:a16="http://schemas.microsoft.com/office/drawing/2014/main" id="{F1E2E8D3-2206-41F6-9AE3-BF20A57A4E25}"/>
              </a:ext>
            </a:extLst>
          </p:cNvPr>
          <p:cNvCxnSpPr>
            <a:cxnSpLocks/>
          </p:cNvCxnSpPr>
          <p:nvPr userDrawn="1"/>
        </p:nvCxnSpPr>
        <p:spPr>
          <a:xfrm>
            <a:off x="601085" y="1210574"/>
            <a:ext cx="9692640" cy="0"/>
          </a:xfrm>
          <a:prstGeom prst="line">
            <a:avLst/>
          </a:prstGeom>
          <a:ln w="57150">
            <a:solidFill>
              <a:srgbClr val="EEB21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4832520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_Bullet Points +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dirty="0"/>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dirty="0"/>
              <a:t>University System of Georgia Institution</a:t>
            </a:r>
          </a:p>
        </p:txBody>
      </p:sp>
      <p:sp>
        <p:nvSpPr>
          <p:cNvPr id="5" name="Title Placeholder 1">
            <a:extLst>
              <a:ext uri="{FF2B5EF4-FFF2-40B4-BE49-F238E27FC236}">
                <a16:creationId xmlns:a16="http://schemas.microsoft.com/office/drawing/2014/main" id="{657D24C1-B40F-4147-BFCC-1E23616B09D2}"/>
              </a:ext>
            </a:extLst>
          </p:cNvPr>
          <p:cNvSpPr>
            <a:spLocks noGrp="1"/>
          </p:cNvSpPr>
          <p:nvPr>
            <p:ph type="title" hasCustomPrompt="1"/>
          </p:nvPr>
        </p:nvSpPr>
        <p:spPr>
          <a:xfrm>
            <a:off x="329622" y="0"/>
            <a:ext cx="10515600" cy="1210574"/>
          </a:xfrm>
          <a:prstGeom prst="rect">
            <a:avLst/>
          </a:prstGeom>
          <a:noFill/>
        </p:spPr>
        <p:txBody>
          <a:bodyPr vert="horz" lIns="274320" tIns="45720" rIns="91440" bIns="45720" rtlCol="0" anchor="b" anchorCtr="0">
            <a:noAutofit/>
          </a:bodyPr>
          <a:lstStyle>
            <a:lvl1pPr>
              <a:defRPr/>
            </a:lvl1pPr>
          </a:lstStyle>
          <a:p>
            <a:pPr lvl="0"/>
            <a:r>
              <a:rPr lang="en-US"/>
              <a:t>Bullet Points + Image</a:t>
            </a:r>
          </a:p>
        </p:txBody>
      </p:sp>
      <p:sp>
        <p:nvSpPr>
          <p:cNvPr id="6" name="Text Placeholder 2">
            <a:extLst>
              <a:ext uri="{FF2B5EF4-FFF2-40B4-BE49-F238E27FC236}">
                <a16:creationId xmlns:a16="http://schemas.microsoft.com/office/drawing/2014/main" id="{16599308-C2DC-4AF3-BD6C-E9764CC3D660}"/>
              </a:ext>
            </a:extLst>
          </p:cNvPr>
          <p:cNvSpPr>
            <a:spLocks noGrp="1"/>
          </p:cNvSpPr>
          <p:nvPr>
            <p:ph type="body" idx="1" hasCustomPrompt="1"/>
          </p:nvPr>
        </p:nvSpPr>
        <p:spPr>
          <a:xfrm>
            <a:off x="629920" y="1396538"/>
            <a:ext cx="3898537" cy="4780425"/>
          </a:xfrm>
          <a:prstGeom prst="rect">
            <a:avLst/>
          </a:prstGeom>
        </p:spPr>
        <p:txBody>
          <a:bodyPr vert="horz" lIns="91440" tIns="45720" rIns="91440" bIns="45720" rtlCol="0">
            <a:normAutofit/>
          </a:bodyPr>
          <a:lstStyle>
            <a:lvl1pPr>
              <a:defRPr/>
            </a:lvl1pPr>
          </a:lstStyle>
          <a:p>
            <a:pPr lvl="0"/>
            <a:r>
              <a:rPr lang="en-US"/>
              <a:t>Edit Master text styles – All font in Georgia Tech Blue</a:t>
            </a:r>
          </a:p>
          <a:p>
            <a:pPr lvl="1"/>
            <a:r>
              <a:rPr lang="en-US"/>
              <a:t>Second level</a:t>
            </a:r>
          </a:p>
          <a:p>
            <a:pPr lvl="2"/>
            <a:r>
              <a:rPr lang="en-US"/>
              <a:t>Third level</a:t>
            </a:r>
          </a:p>
          <a:p>
            <a:pPr lvl="3"/>
            <a:r>
              <a:rPr lang="en-US"/>
              <a:t>Fourth level</a:t>
            </a:r>
          </a:p>
          <a:p>
            <a:pPr lvl="4"/>
            <a:r>
              <a:rPr lang="en-US"/>
              <a:t>Fifth level</a:t>
            </a:r>
          </a:p>
          <a:p>
            <a:pPr lvl="8"/>
            <a:endParaRPr lang="en-US"/>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endParaRPr lang="en-US" dirty="0"/>
          </a:p>
        </p:txBody>
      </p:sp>
      <p:sp>
        <p:nvSpPr>
          <p:cNvPr id="8" name="Picture Placeholder 7">
            <a:extLst>
              <a:ext uri="{FF2B5EF4-FFF2-40B4-BE49-F238E27FC236}">
                <a16:creationId xmlns:a16="http://schemas.microsoft.com/office/drawing/2014/main" id="{63A843B6-B886-46CF-B62A-3993681376E5}"/>
              </a:ext>
            </a:extLst>
          </p:cNvPr>
          <p:cNvSpPr>
            <a:spLocks noGrp="1"/>
          </p:cNvSpPr>
          <p:nvPr>
            <p:ph type="pic" sz="quarter" idx="13"/>
          </p:nvPr>
        </p:nvSpPr>
        <p:spPr>
          <a:xfrm>
            <a:off x="4724400" y="1397000"/>
            <a:ext cx="6759575" cy="4779963"/>
          </a:xfrm>
          <a:prstGeom prst="rect">
            <a:avLst/>
          </a:prstGeom>
        </p:spPr>
        <p:txBody>
          <a:bodyPr/>
          <a:lstStyle>
            <a:lvl1pPr marL="0" indent="0">
              <a:buFontTx/>
              <a:buNone/>
              <a:defRPr/>
            </a:lvl1pPr>
          </a:lstStyle>
          <a:p>
            <a:endParaRPr lang="en-US" dirty="0"/>
          </a:p>
        </p:txBody>
      </p:sp>
      <p:cxnSp>
        <p:nvCxnSpPr>
          <p:cNvPr id="9" name="Straight Connector 8">
            <a:extLst>
              <a:ext uri="{FF2B5EF4-FFF2-40B4-BE49-F238E27FC236}">
                <a16:creationId xmlns:a16="http://schemas.microsoft.com/office/drawing/2014/main" id="{448AE13F-15B1-4AE2-BF34-29BD80077434}"/>
              </a:ext>
            </a:extLst>
          </p:cNvPr>
          <p:cNvCxnSpPr>
            <a:cxnSpLocks/>
          </p:cNvCxnSpPr>
          <p:nvPr userDrawn="1"/>
        </p:nvCxnSpPr>
        <p:spPr>
          <a:xfrm>
            <a:off x="601085" y="1210574"/>
            <a:ext cx="9692640" cy="0"/>
          </a:xfrm>
          <a:prstGeom prst="line">
            <a:avLst/>
          </a:prstGeom>
          <a:ln w="57150">
            <a:solidFill>
              <a:srgbClr val="EEB21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5403166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244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University System of Georgia Institution</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2/24/2020</a:t>
            </a:r>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7192975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a_Safe Harbo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a:t>University System of Georgia Institution</a:t>
            </a:r>
          </a:p>
        </p:txBody>
      </p:sp>
      <p:sp>
        <p:nvSpPr>
          <p:cNvPr id="6" name="Text Placeholder 2">
            <a:extLst>
              <a:ext uri="{FF2B5EF4-FFF2-40B4-BE49-F238E27FC236}">
                <a16:creationId xmlns:a16="http://schemas.microsoft.com/office/drawing/2014/main" id="{16599308-C2DC-4AF3-BD6C-E9764CC3D660}"/>
              </a:ext>
            </a:extLst>
          </p:cNvPr>
          <p:cNvSpPr>
            <a:spLocks noGrp="1"/>
          </p:cNvSpPr>
          <p:nvPr>
            <p:ph type="body" idx="1" hasCustomPrompt="1"/>
          </p:nvPr>
        </p:nvSpPr>
        <p:spPr>
          <a:xfrm>
            <a:off x="1105131" y="1811246"/>
            <a:ext cx="2770909" cy="600363"/>
          </a:xfrm>
          <a:prstGeom prst="rect">
            <a:avLst/>
          </a:prstGeom>
        </p:spPr>
        <p:txBody>
          <a:bodyPr vert="horz" lIns="91440" tIns="45720" rIns="91440" bIns="45720" rtlCol="0">
            <a:normAutofit/>
          </a:bodyPr>
          <a:lstStyle>
            <a:lvl1pPr marL="0" indent="0">
              <a:buNone/>
              <a:defRPr/>
            </a:lvl1pPr>
            <a:lvl9pPr marL="3657600" indent="0">
              <a:buNone/>
              <a:defRPr/>
            </a:lvl9pPr>
          </a:lstStyle>
          <a:p>
            <a:pPr lvl="0"/>
            <a:r>
              <a:rPr lang="en-US"/>
              <a:t>mm/dd/yyyy.</a:t>
            </a:r>
          </a:p>
          <a:p>
            <a:pPr lvl="8"/>
            <a:endParaRPr lang="en-US"/>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p>
        </p:txBody>
      </p:sp>
      <p:sp>
        <p:nvSpPr>
          <p:cNvPr id="2" name="TextBox 1">
            <a:extLst>
              <a:ext uri="{FF2B5EF4-FFF2-40B4-BE49-F238E27FC236}">
                <a16:creationId xmlns:a16="http://schemas.microsoft.com/office/drawing/2014/main" id="{919449EC-C31F-41B5-8816-CCA9D4D351E2}"/>
              </a:ext>
            </a:extLst>
          </p:cNvPr>
          <p:cNvSpPr txBox="1"/>
          <p:nvPr userDrawn="1"/>
        </p:nvSpPr>
        <p:spPr>
          <a:xfrm>
            <a:off x="534912" y="444511"/>
            <a:ext cx="5690043" cy="769441"/>
          </a:xfrm>
          <a:prstGeom prst="rect">
            <a:avLst/>
          </a:prstGeom>
          <a:noFill/>
        </p:spPr>
        <p:txBody>
          <a:bodyPr wrap="square" rtlCol="0">
            <a:spAutoFit/>
          </a:bodyPr>
          <a:lstStyle/>
          <a:p>
            <a:r>
              <a:rPr kumimoji="0" lang="en-US" sz="4400" b="1" i="0" u="none" strike="noStrike" kern="1200" cap="none" spc="0" normalizeH="0" baseline="0" noProof="0">
                <a:ln>
                  <a:noFill/>
                </a:ln>
                <a:solidFill>
                  <a:srgbClr val="00254C"/>
                </a:solidFill>
                <a:effectLst/>
                <a:uLnTx/>
                <a:uFillTx/>
                <a:latin typeface="Arial" panose="020B0604020202020204" pitchFamily="34" charset="0"/>
                <a:ea typeface="+mj-ea"/>
                <a:cs typeface="Arial" panose="020B0604020202020204" pitchFamily="34" charset="0"/>
              </a:rPr>
              <a:t>Safe Harbor</a:t>
            </a:r>
            <a:endParaRPr lang="en-US"/>
          </a:p>
        </p:txBody>
      </p:sp>
      <p:cxnSp>
        <p:nvCxnSpPr>
          <p:cNvPr id="8" name="Straight Connector 7">
            <a:extLst>
              <a:ext uri="{FF2B5EF4-FFF2-40B4-BE49-F238E27FC236}">
                <a16:creationId xmlns:a16="http://schemas.microsoft.com/office/drawing/2014/main" id="{46154CC4-4271-44C8-A7A9-61414B3CB32C}"/>
              </a:ext>
            </a:extLst>
          </p:cNvPr>
          <p:cNvCxnSpPr>
            <a:cxnSpLocks/>
          </p:cNvCxnSpPr>
          <p:nvPr userDrawn="1"/>
        </p:nvCxnSpPr>
        <p:spPr>
          <a:xfrm>
            <a:off x="601085" y="1210574"/>
            <a:ext cx="9692640" cy="0"/>
          </a:xfrm>
          <a:prstGeom prst="line">
            <a:avLst/>
          </a:prstGeom>
          <a:ln w="57150">
            <a:solidFill>
              <a:srgbClr val="EEB21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412C96FB-40F1-4DCD-93CE-5AA9AB9B1911}"/>
              </a:ext>
            </a:extLst>
          </p:cNvPr>
          <p:cNvSpPr txBox="1"/>
          <p:nvPr userDrawn="1"/>
        </p:nvSpPr>
        <p:spPr>
          <a:xfrm>
            <a:off x="601085" y="1348509"/>
            <a:ext cx="10752715" cy="954107"/>
          </a:xfrm>
          <a:prstGeom prst="rect">
            <a:avLst/>
          </a:prstGeom>
          <a:noFill/>
        </p:spPr>
        <p:txBody>
          <a:bodyPr wrap="square" rtlCol="0">
            <a:spAutoFit/>
          </a:bodyPr>
          <a:lstStyle/>
          <a:p>
            <a:r>
              <a:rPr lang="en-US" sz="2800" kern="1200">
                <a:solidFill>
                  <a:schemeClr val="tx1"/>
                </a:solidFill>
                <a:latin typeface="+mn-lt"/>
                <a:ea typeface="+mn-ea"/>
                <a:cs typeface="+mn-cs"/>
              </a:rPr>
              <a:t>The information delivered within this presentation was published on</a:t>
            </a:r>
          </a:p>
        </p:txBody>
      </p:sp>
      <p:sp>
        <p:nvSpPr>
          <p:cNvPr id="10" name="TextBox 9">
            <a:extLst>
              <a:ext uri="{FF2B5EF4-FFF2-40B4-BE49-F238E27FC236}">
                <a16:creationId xmlns:a16="http://schemas.microsoft.com/office/drawing/2014/main" id="{13A2D793-3AC2-4480-99CA-F62B45D799F2}"/>
              </a:ext>
            </a:extLst>
          </p:cNvPr>
          <p:cNvSpPr txBox="1"/>
          <p:nvPr userDrawn="1"/>
        </p:nvSpPr>
        <p:spPr>
          <a:xfrm>
            <a:off x="601084" y="2636982"/>
            <a:ext cx="10752715" cy="523220"/>
          </a:xfrm>
          <a:prstGeom prst="rect">
            <a:avLst/>
          </a:prstGeom>
          <a:noFill/>
        </p:spPr>
        <p:txBody>
          <a:bodyPr wrap="square" rtlCol="0">
            <a:spAutoFit/>
          </a:bodyPr>
          <a:lstStyle/>
          <a:p>
            <a:r>
              <a:rPr lang="en-US" sz="2800" kern="1200">
                <a:solidFill>
                  <a:schemeClr val="tx1"/>
                </a:solidFill>
                <a:latin typeface="+mn-lt"/>
                <a:ea typeface="+mn-ea"/>
                <a:cs typeface="+mn-cs"/>
              </a:rPr>
              <a:t>This information, while accurate at the time, is subject to change.</a:t>
            </a:r>
          </a:p>
        </p:txBody>
      </p:sp>
      <p:sp>
        <p:nvSpPr>
          <p:cNvPr id="15" name="Text Placeholder 14">
            <a:extLst>
              <a:ext uri="{FF2B5EF4-FFF2-40B4-BE49-F238E27FC236}">
                <a16:creationId xmlns:a16="http://schemas.microsoft.com/office/drawing/2014/main" id="{7D6AD21C-F527-481E-873E-52B6606097F8}"/>
              </a:ext>
            </a:extLst>
          </p:cNvPr>
          <p:cNvSpPr>
            <a:spLocks noGrp="1"/>
          </p:cNvSpPr>
          <p:nvPr>
            <p:ph type="body" sz="quarter" idx="13" hasCustomPrompt="1"/>
          </p:nvPr>
        </p:nvSpPr>
        <p:spPr>
          <a:xfrm>
            <a:off x="601084" y="4019669"/>
            <a:ext cx="9567883" cy="1127125"/>
          </a:xfrm>
          <a:prstGeom prst="rect">
            <a:avLst/>
          </a:prstGeom>
        </p:spPr>
        <p:txBody>
          <a:bodyPr/>
          <a:lstStyle>
            <a:lvl1pPr marL="0" indent="0">
              <a:buNone/>
              <a:defRPr>
                <a:solidFill>
                  <a:srgbClr val="FF0000"/>
                </a:solidFill>
              </a:defRPr>
            </a:lvl1pPr>
          </a:lstStyle>
          <a:p>
            <a:pPr lvl="0"/>
            <a:r>
              <a:rPr lang="en-US"/>
              <a:t>Instructions – Update the date above and  delete this placeholder text box.</a:t>
            </a:r>
          </a:p>
        </p:txBody>
      </p:sp>
    </p:spTree>
    <p:custDataLst>
      <p:tags r:id="rId1"/>
    </p:custDataLst>
    <p:extLst>
      <p:ext uri="{BB962C8B-B14F-4D97-AF65-F5344CB8AC3E}">
        <p14:creationId xmlns:p14="http://schemas.microsoft.com/office/powerpoint/2010/main" val="8995097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_Text + Tab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dirty="0"/>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dirty="0"/>
              <a:t>University System of Georgia Institution</a:t>
            </a:r>
          </a:p>
        </p:txBody>
      </p:sp>
      <p:sp>
        <p:nvSpPr>
          <p:cNvPr id="5" name="Title Placeholder 1">
            <a:extLst>
              <a:ext uri="{FF2B5EF4-FFF2-40B4-BE49-F238E27FC236}">
                <a16:creationId xmlns:a16="http://schemas.microsoft.com/office/drawing/2014/main" id="{657D24C1-B40F-4147-BFCC-1E23616B09D2}"/>
              </a:ext>
            </a:extLst>
          </p:cNvPr>
          <p:cNvSpPr>
            <a:spLocks noGrp="1"/>
          </p:cNvSpPr>
          <p:nvPr>
            <p:ph type="title" hasCustomPrompt="1"/>
          </p:nvPr>
        </p:nvSpPr>
        <p:spPr>
          <a:xfrm>
            <a:off x="329622" y="0"/>
            <a:ext cx="10515600" cy="1210574"/>
          </a:xfrm>
          <a:prstGeom prst="rect">
            <a:avLst/>
          </a:prstGeom>
          <a:noFill/>
        </p:spPr>
        <p:txBody>
          <a:bodyPr vert="horz" lIns="274320" tIns="45720" rIns="91440" bIns="45720" rtlCol="0" anchor="b" anchorCtr="0">
            <a:noAutofit/>
          </a:bodyPr>
          <a:lstStyle>
            <a:lvl1pPr>
              <a:defRPr/>
            </a:lvl1pPr>
          </a:lstStyle>
          <a:p>
            <a:pPr lvl="0"/>
            <a:r>
              <a:rPr lang="en-US"/>
              <a:t>Text + Table</a:t>
            </a:r>
          </a:p>
        </p:txBody>
      </p:sp>
      <p:sp>
        <p:nvSpPr>
          <p:cNvPr id="6" name="Text Placeholder 2">
            <a:extLst>
              <a:ext uri="{FF2B5EF4-FFF2-40B4-BE49-F238E27FC236}">
                <a16:creationId xmlns:a16="http://schemas.microsoft.com/office/drawing/2014/main" id="{16599308-C2DC-4AF3-BD6C-E9764CC3D660}"/>
              </a:ext>
            </a:extLst>
          </p:cNvPr>
          <p:cNvSpPr>
            <a:spLocks noGrp="1"/>
          </p:cNvSpPr>
          <p:nvPr>
            <p:ph type="body" idx="1" hasCustomPrompt="1"/>
          </p:nvPr>
        </p:nvSpPr>
        <p:spPr>
          <a:xfrm>
            <a:off x="599440" y="1396538"/>
            <a:ext cx="11042396" cy="845919"/>
          </a:xfrm>
          <a:prstGeom prst="rect">
            <a:avLst/>
          </a:prstGeom>
        </p:spPr>
        <p:txBody>
          <a:bodyPr vert="horz" lIns="91440" tIns="45720" rIns="91440" bIns="45720" rtlCol="0">
            <a:normAutofit/>
          </a:bodyPr>
          <a:lstStyle>
            <a:lvl1pPr marL="0" indent="0">
              <a:buNone/>
              <a:defRPr sz="2400" baseline="0"/>
            </a:lvl1pPr>
            <a:lvl9pPr>
              <a:defRPr sz="1600"/>
            </a:lvl9pPr>
          </a:lstStyle>
          <a:p>
            <a:pPr lvl="0"/>
            <a:r>
              <a:rPr lang="en-US"/>
              <a:t>Insert Text here. All font in Georgia Tech Blue. For tables, use banded rows with White and Buzz Gold/ Georgia Tech Blue with corresponding table borders.</a:t>
            </a:r>
          </a:p>
          <a:p>
            <a:pPr lvl="8"/>
            <a:endParaRPr lang="en-US"/>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endParaRPr lang="en-US" dirty="0"/>
          </a:p>
        </p:txBody>
      </p:sp>
      <p:sp>
        <p:nvSpPr>
          <p:cNvPr id="9" name="Table Placeholder 9">
            <a:extLst>
              <a:ext uri="{FF2B5EF4-FFF2-40B4-BE49-F238E27FC236}">
                <a16:creationId xmlns:a16="http://schemas.microsoft.com/office/drawing/2014/main" id="{4645F737-C18E-42F9-A097-DEAB07460D1F}"/>
              </a:ext>
            </a:extLst>
          </p:cNvPr>
          <p:cNvSpPr>
            <a:spLocks noGrp="1"/>
          </p:cNvSpPr>
          <p:nvPr>
            <p:ph type="tbl" sz="quarter" idx="13"/>
          </p:nvPr>
        </p:nvSpPr>
        <p:spPr>
          <a:xfrm>
            <a:off x="599440" y="2318658"/>
            <a:ext cx="10884534" cy="3799342"/>
          </a:xfrm>
          <a:prstGeom prst="rect">
            <a:avLst/>
          </a:prstGeom>
        </p:spPr>
        <p:txBody>
          <a:bodyPr/>
          <a:lstStyle>
            <a:lvl1pPr marL="0" indent="0">
              <a:buNone/>
              <a:defRPr/>
            </a:lvl1pPr>
          </a:lstStyle>
          <a:p>
            <a:endParaRPr lang="en-US" dirty="0"/>
          </a:p>
        </p:txBody>
      </p:sp>
      <p:cxnSp>
        <p:nvCxnSpPr>
          <p:cNvPr id="8" name="Straight Connector 7">
            <a:extLst>
              <a:ext uri="{FF2B5EF4-FFF2-40B4-BE49-F238E27FC236}">
                <a16:creationId xmlns:a16="http://schemas.microsoft.com/office/drawing/2014/main" id="{F1E2E8D3-2206-41F6-9AE3-BF20A57A4E25}"/>
              </a:ext>
            </a:extLst>
          </p:cNvPr>
          <p:cNvCxnSpPr>
            <a:cxnSpLocks/>
          </p:cNvCxnSpPr>
          <p:nvPr userDrawn="1"/>
        </p:nvCxnSpPr>
        <p:spPr>
          <a:xfrm>
            <a:off x="601085" y="1210574"/>
            <a:ext cx="9692640" cy="0"/>
          </a:xfrm>
          <a:prstGeom prst="line">
            <a:avLst/>
          </a:prstGeom>
          <a:ln w="57150">
            <a:solidFill>
              <a:srgbClr val="EEB211"/>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633415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 Image, No Head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F12EDC-0DCE-4F40-9CFC-2D02C98C7D27}"/>
              </a:ext>
            </a:extLst>
          </p:cNvPr>
          <p:cNvSpPr>
            <a:spLocks noGrp="1"/>
          </p:cNvSpPr>
          <p:nvPr>
            <p:ph type="sldNum" sz="quarter" idx="10"/>
          </p:nvPr>
        </p:nvSpPr>
        <p:spPr/>
        <p:txBody>
          <a:bodyPr/>
          <a:lstStyle/>
          <a:p>
            <a:pPr algn="r"/>
            <a:fld id="{920E7BFD-8946-41E8-A498-F8C8925B8B74}" type="slidenum">
              <a:rPr lang="en-US" smtClean="0"/>
              <a:pPr algn="r"/>
              <a:t>‹#›</a:t>
            </a:fld>
            <a:endParaRPr lang="en-US" dirty="0"/>
          </a:p>
        </p:txBody>
      </p:sp>
      <p:sp>
        <p:nvSpPr>
          <p:cNvPr id="4" name="Footer Placeholder 3">
            <a:extLst>
              <a:ext uri="{FF2B5EF4-FFF2-40B4-BE49-F238E27FC236}">
                <a16:creationId xmlns:a16="http://schemas.microsoft.com/office/drawing/2014/main" id="{C4D3F4B4-E1FE-4CB1-9A11-C03BCBE13B37}"/>
              </a:ext>
            </a:extLst>
          </p:cNvPr>
          <p:cNvSpPr>
            <a:spLocks noGrp="1"/>
          </p:cNvSpPr>
          <p:nvPr>
            <p:ph type="ftr" sz="quarter" idx="11"/>
          </p:nvPr>
        </p:nvSpPr>
        <p:spPr/>
        <p:txBody>
          <a:bodyPr/>
          <a:lstStyle/>
          <a:p>
            <a:pPr algn="ctr"/>
            <a:r>
              <a:rPr lang="en-US" dirty="0"/>
              <a:t>University System of Georgia Institution</a:t>
            </a:r>
          </a:p>
        </p:txBody>
      </p:sp>
      <p:sp>
        <p:nvSpPr>
          <p:cNvPr id="7" name="Date Placeholder 4">
            <a:extLst>
              <a:ext uri="{FF2B5EF4-FFF2-40B4-BE49-F238E27FC236}">
                <a16:creationId xmlns:a16="http://schemas.microsoft.com/office/drawing/2014/main" id="{CD8B8D40-D372-40F5-B67B-1CC6001F1962}"/>
              </a:ext>
            </a:extLst>
          </p:cNvPr>
          <p:cNvSpPr>
            <a:spLocks noGrp="1"/>
          </p:cNvSpPr>
          <p:nvPr>
            <p:ph type="dt" sz="half" idx="12"/>
          </p:nvPr>
        </p:nvSpPr>
        <p:spPr>
          <a:xfrm>
            <a:off x="337458" y="6377133"/>
            <a:ext cx="1045028" cy="365125"/>
          </a:xfrm>
        </p:spPr>
        <p:txBody>
          <a:bodyPr/>
          <a:lstStyle/>
          <a:p>
            <a:r>
              <a:rPr lang="en-US"/>
              <a:t>2/24/2020</a:t>
            </a:r>
            <a:endParaRPr lang="en-US" dirty="0"/>
          </a:p>
        </p:txBody>
      </p:sp>
      <p:sp>
        <p:nvSpPr>
          <p:cNvPr id="8" name="Picture Placeholder 7">
            <a:extLst>
              <a:ext uri="{FF2B5EF4-FFF2-40B4-BE49-F238E27FC236}">
                <a16:creationId xmlns:a16="http://schemas.microsoft.com/office/drawing/2014/main" id="{63A843B6-B886-46CF-B62A-3993681376E5}"/>
              </a:ext>
            </a:extLst>
          </p:cNvPr>
          <p:cNvSpPr>
            <a:spLocks noGrp="1"/>
          </p:cNvSpPr>
          <p:nvPr>
            <p:ph type="pic" sz="quarter" idx="13"/>
          </p:nvPr>
        </p:nvSpPr>
        <p:spPr>
          <a:xfrm>
            <a:off x="337458" y="137160"/>
            <a:ext cx="10208622" cy="6073987"/>
          </a:xfrm>
          <a:prstGeom prst="rect">
            <a:avLst/>
          </a:prstGeom>
        </p:spPr>
        <p:txBody>
          <a:bodyPr/>
          <a:lstStyle>
            <a:lvl1pPr marL="0" indent="0">
              <a:buFontTx/>
              <a:buNone/>
              <a:defRPr/>
            </a:lvl1pPr>
          </a:lstStyle>
          <a:p>
            <a:endParaRPr lang="en-US" dirty="0"/>
          </a:p>
        </p:txBody>
      </p:sp>
    </p:spTree>
    <p:extLst>
      <p:ext uri="{BB962C8B-B14F-4D97-AF65-F5344CB8AC3E}">
        <p14:creationId xmlns:p14="http://schemas.microsoft.com/office/powerpoint/2010/main" val="42033938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_GT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dirty="0"/>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dirty="0"/>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 – </a:t>
            </a:r>
            <a:br>
              <a:rPr lang="en-US"/>
            </a:br>
            <a:r>
              <a:rPr lang="en-US"/>
              <a:t>Select layout with preferred image</a:t>
            </a:r>
          </a:p>
        </p:txBody>
      </p:sp>
      <p:pic>
        <p:nvPicPr>
          <p:cNvPr id="8" name="Picture 7">
            <a:extLst>
              <a:ext uri="{FF2B5EF4-FFF2-40B4-BE49-F238E27FC236}">
                <a16:creationId xmlns:a16="http://schemas.microsoft.com/office/drawing/2014/main" id="{D7462079-9DFB-4B61-8F30-F96AEC9BE6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20" y="0"/>
            <a:ext cx="3472794" cy="6207868"/>
          </a:xfrm>
          <a:prstGeom prst="rect">
            <a:avLst/>
          </a:prstGeom>
        </p:spPr>
      </p:pic>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endParaRPr lang="en-US" dirty="0"/>
          </a:p>
        </p:txBody>
      </p:sp>
    </p:spTree>
    <p:custDataLst>
      <p:tags r:id="rId1"/>
    </p:custDataLst>
    <p:extLst>
      <p:ext uri="{BB962C8B-B14F-4D97-AF65-F5344CB8AC3E}">
        <p14:creationId xmlns:p14="http://schemas.microsoft.com/office/powerpoint/2010/main" val="18895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_Transform Chevro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72B8B-0D18-4A36-B1E9-7B2104E0E718}"/>
              </a:ext>
            </a:extLst>
          </p:cNvPr>
          <p:cNvSpPr>
            <a:spLocks noGrp="1"/>
          </p:cNvSpPr>
          <p:nvPr>
            <p:ph type="sldNum" sz="quarter" idx="11"/>
          </p:nvPr>
        </p:nvSpPr>
        <p:spPr/>
        <p:txBody>
          <a:bodyPr/>
          <a:lstStyle/>
          <a:p>
            <a:pPr algn="r"/>
            <a:fld id="{920E7BFD-8946-41E8-A498-F8C8925B8B74}" type="slidenum">
              <a:rPr lang="en-US" smtClean="0"/>
              <a:pPr algn="r"/>
              <a:t>‹#›</a:t>
            </a:fld>
            <a:endParaRPr lang="en-US" dirty="0"/>
          </a:p>
        </p:txBody>
      </p:sp>
      <p:sp>
        <p:nvSpPr>
          <p:cNvPr id="5" name="Footer Placeholder 4">
            <a:extLst>
              <a:ext uri="{FF2B5EF4-FFF2-40B4-BE49-F238E27FC236}">
                <a16:creationId xmlns:a16="http://schemas.microsoft.com/office/drawing/2014/main" id="{D5B63E9A-565B-4A1D-B912-F867D09513FE}"/>
              </a:ext>
            </a:extLst>
          </p:cNvPr>
          <p:cNvSpPr>
            <a:spLocks noGrp="1"/>
          </p:cNvSpPr>
          <p:nvPr>
            <p:ph type="ftr" sz="quarter" idx="12"/>
          </p:nvPr>
        </p:nvSpPr>
        <p:spPr/>
        <p:txBody>
          <a:bodyPr/>
          <a:lstStyle/>
          <a:p>
            <a:pPr algn="ctr"/>
            <a:r>
              <a:rPr lang="en-US" dirty="0"/>
              <a:t>University System of Georgia Institution</a:t>
            </a:r>
          </a:p>
        </p:txBody>
      </p:sp>
      <p:sp>
        <p:nvSpPr>
          <p:cNvPr id="7" name="Title 1">
            <a:extLst>
              <a:ext uri="{FF2B5EF4-FFF2-40B4-BE49-F238E27FC236}">
                <a16:creationId xmlns:a16="http://schemas.microsoft.com/office/drawing/2014/main" id="{FCAE2B25-70D1-4AA8-89AA-A96D782D3783}"/>
              </a:ext>
            </a:extLst>
          </p:cNvPr>
          <p:cNvSpPr>
            <a:spLocks noGrp="1"/>
          </p:cNvSpPr>
          <p:nvPr>
            <p:ph type="title" hasCustomPrompt="1"/>
          </p:nvPr>
        </p:nvSpPr>
        <p:spPr>
          <a:xfrm>
            <a:off x="3962400" y="1641888"/>
            <a:ext cx="7565572" cy="2799484"/>
          </a:xfrm>
        </p:spPr>
        <p:txBody>
          <a:bodyPr/>
          <a:lstStyle>
            <a:lvl1pPr algn="ctr">
              <a:defRPr>
                <a:solidFill>
                  <a:schemeClr val="tx2"/>
                </a:solidFill>
              </a:defRPr>
            </a:lvl1pPr>
          </a:lstStyle>
          <a:p>
            <a:r>
              <a:rPr lang="en-US"/>
              <a:t>SECTION HEADER-</a:t>
            </a:r>
            <a:br>
              <a:rPr lang="en-US"/>
            </a:br>
            <a:r>
              <a:rPr lang="en-US"/>
              <a:t>Select layout with preferred image</a:t>
            </a:r>
          </a:p>
        </p:txBody>
      </p:sp>
      <p:sp>
        <p:nvSpPr>
          <p:cNvPr id="11" name="Date Placeholder 2">
            <a:extLst>
              <a:ext uri="{FF2B5EF4-FFF2-40B4-BE49-F238E27FC236}">
                <a16:creationId xmlns:a16="http://schemas.microsoft.com/office/drawing/2014/main" id="{00DDC7BC-54C3-4232-9B41-9669613353A1}"/>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endParaRPr lang="en-US" dirty="0"/>
          </a:p>
        </p:txBody>
      </p:sp>
      <p:pic>
        <p:nvPicPr>
          <p:cNvPr id="9" name="Picture 8">
            <a:extLst>
              <a:ext uri="{FF2B5EF4-FFF2-40B4-BE49-F238E27FC236}">
                <a16:creationId xmlns:a16="http://schemas.microsoft.com/office/drawing/2014/main" id="{A67108B4-6802-4E0D-AC48-DF81CE48EC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3399" y="428"/>
            <a:ext cx="3349228" cy="6172639"/>
          </a:xfrm>
          <a:prstGeom prst="rect">
            <a:avLst/>
          </a:prstGeom>
        </p:spPr>
      </p:pic>
    </p:spTree>
    <p:custDataLst>
      <p:tags r:id="rId1"/>
    </p:custDataLst>
    <p:extLst>
      <p:ext uri="{BB962C8B-B14F-4D97-AF65-F5344CB8AC3E}">
        <p14:creationId xmlns:p14="http://schemas.microsoft.com/office/powerpoint/2010/main" val="4059527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2.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tags" Target="../tags/tag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tags" Target="../tags/tag10.xml"/><Relationship Id="rId4" Type="http://schemas.openxmlformats.org/officeDocument/2006/relationships/slideLayout" Target="../slideLayouts/slideLayout1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ags" Target="../tags/tag19.xml"/><Relationship Id="rId5"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5.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4.png"/><Relationship Id="rId5" Type="http://schemas.openxmlformats.org/officeDocument/2006/relationships/slideLayout" Target="../slideLayouts/slideLayout24.xml"/><Relationship Id="rId10" Type="http://schemas.openxmlformats.org/officeDocument/2006/relationships/image" Target="../media/image3.png"/><Relationship Id="rId4" Type="http://schemas.openxmlformats.org/officeDocument/2006/relationships/slideLayout" Target="../slideLayouts/slideLayout23.xml"/><Relationship Id="rId9" Type="http://schemas.openxmlformats.org/officeDocument/2006/relationships/tags" Target="../tags/tag24.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image" Target="../media/image2.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tags" Target="../tags/tag32.xml"/><Relationship Id="rId10" Type="http://schemas.openxmlformats.org/officeDocument/2006/relationships/image" Target="../media/image5.png"/><Relationship Id="rId4" Type="http://schemas.openxmlformats.org/officeDocument/2006/relationships/theme" Target="../theme/theme6.xml"/><Relationship Id="rId9"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slideLayout" Target="../slideLayouts/slideLayout32.xml"/><Relationship Id="rId7" Type="http://schemas.openxmlformats.org/officeDocument/2006/relationships/theme" Target="../theme/theme7.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5.png"/><Relationship Id="rId5" Type="http://schemas.openxmlformats.org/officeDocument/2006/relationships/slideLayout" Target="../slideLayouts/slideLayout34.xml"/><Relationship Id="rId10" Type="http://schemas.openxmlformats.org/officeDocument/2006/relationships/image" Target="../media/image4.png"/><Relationship Id="rId4" Type="http://schemas.openxmlformats.org/officeDocument/2006/relationships/slideLayout" Target="../slideLayouts/slideLayout33.xml"/><Relationship Id="rId9"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ags" Target="../tags/tag4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8.xml"/><Relationship Id="rId5" Type="http://schemas.openxmlformats.org/officeDocument/2006/relationships/slideLayout" Target="../slideLayouts/slideLayout40.xml"/><Relationship Id="rId15" Type="http://schemas.openxmlformats.org/officeDocument/2006/relationships/image" Target="../media/image5.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ags" Target="../tags/tag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9.xml"/><Relationship Id="rId2" Type="http://schemas.openxmlformats.org/officeDocument/2006/relationships/slideLayout" Target="../slideLayouts/slideLayout47.xml"/><Relationship Id="rId16" Type="http://schemas.openxmlformats.org/officeDocument/2006/relationships/image" Target="../media/image5.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4.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4EDD89-8CA7-45B1-B16B-65676453F9D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020" y="0"/>
            <a:ext cx="3472794" cy="6207868"/>
          </a:xfrm>
          <a:prstGeom prst="rect">
            <a:avLst/>
          </a:prstGeom>
        </p:spPr>
      </p:pic>
      <p:pic>
        <p:nvPicPr>
          <p:cNvPr id="10" name="Picture 9">
            <a:extLst>
              <a:ext uri="{FF2B5EF4-FFF2-40B4-BE49-F238E27FC236}">
                <a16:creationId xmlns:a16="http://schemas.microsoft.com/office/drawing/2014/main" id="{C42BA242-AA8C-497E-B5CA-4109ADDA817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48870" y="3482480"/>
            <a:ext cx="7549026" cy="2706859"/>
          </a:xfrm>
          <a:prstGeom prst="rect">
            <a:avLst/>
          </a:prstGeom>
        </p:spPr>
      </p:pic>
      <p:pic>
        <p:nvPicPr>
          <p:cNvPr id="11" name="Picture 10">
            <a:extLst>
              <a:ext uri="{FF2B5EF4-FFF2-40B4-BE49-F238E27FC236}">
                <a16:creationId xmlns:a16="http://schemas.microsoft.com/office/drawing/2014/main" id="{94C3C5C8-C03B-4E98-A6DC-4148BF64E27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33546" y="244729"/>
            <a:ext cx="1203380" cy="510027"/>
          </a:xfrm>
          <a:prstGeom prst="rect">
            <a:avLst/>
          </a:prstGeom>
        </p:spPr>
      </p:pic>
      <p:grpSp>
        <p:nvGrpSpPr>
          <p:cNvPr id="2" name="Group 1">
            <a:extLst>
              <a:ext uri="{FF2B5EF4-FFF2-40B4-BE49-F238E27FC236}">
                <a16:creationId xmlns:a16="http://schemas.microsoft.com/office/drawing/2014/main" id="{2A30AD59-8D5F-4498-A538-F5EAD2E0ABDC}"/>
              </a:ext>
            </a:extLst>
          </p:cNvPr>
          <p:cNvGrpSpPr/>
          <p:nvPr userDrawn="1"/>
        </p:nvGrpSpPr>
        <p:grpSpPr>
          <a:xfrm>
            <a:off x="193763" y="6091518"/>
            <a:ext cx="9302820" cy="403411"/>
            <a:chOff x="193763" y="6091518"/>
            <a:chExt cx="9302820" cy="403411"/>
          </a:xfrm>
        </p:grpSpPr>
        <p:pic>
          <p:nvPicPr>
            <p:cNvPr id="14" name="Picture 13">
              <a:extLst>
                <a:ext uri="{FF2B5EF4-FFF2-40B4-BE49-F238E27FC236}">
                  <a16:creationId xmlns:a16="http://schemas.microsoft.com/office/drawing/2014/main" id="{CB23C256-8066-42F6-AEEE-E751AA4D3294}"/>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261" t="-92616" r="43485" b="-67870"/>
            <a:stretch/>
          </p:blipFill>
          <p:spPr>
            <a:xfrm>
              <a:off x="193763" y="6091518"/>
              <a:ext cx="5046504" cy="403411"/>
            </a:xfrm>
            <a:prstGeom prst="rect">
              <a:avLst/>
            </a:prstGeom>
          </p:spPr>
        </p:pic>
        <p:pic>
          <p:nvPicPr>
            <p:cNvPr id="15" name="Picture 14">
              <a:extLst>
                <a:ext uri="{FF2B5EF4-FFF2-40B4-BE49-F238E27FC236}">
                  <a16:creationId xmlns:a16="http://schemas.microsoft.com/office/drawing/2014/main" id="{D87A4749-847D-4A71-81A7-A57495927E7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57576" t="-15919" b="-1"/>
            <a:stretch/>
          </p:blipFill>
          <p:spPr>
            <a:xfrm>
              <a:off x="5229383" y="6210300"/>
              <a:ext cx="4267200" cy="179523"/>
            </a:xfrm>
            <a:prstGeom prst="rect">
              <a:avLst/>
            </a:prstGeom>
          </p:spPr>
        </p:pic>
      </p:grpSp>
      <p:pic>
        <p:nvPicPr>
          <p:cNvPr id="16" name="Picture 15">
            <a:extLst>
              <a:ext uri="{FF2B5EF4-FFF2-40B4-BE49-F238E27FC236}">
                <a16:creationId xmlns:a16="http://schemas.microsoft.com/office/drawing/2014/main" id="{4AA281BB-C895-4F41-95EF-4A406C4CF034}"/>
              </a:ext>
            </a:extLst>
          </p:cNvPr>
          <p:cNvPicPr>
            <a:picLocks noChangeAspect="1"/>
          </p:cNvPicPr>
          <p:nvPr userDrawn="1"/>
        </p:nvPicPr>
        <p:blipFill>
          <a:blip r:embed="rId9" cstate="print">
            <a:alphaModFix amt="75000"/>
            <a:extLst>
              <a:ext uri="{28A0092B-C50C-407E-A947-70E740481C1C}">
                <a14:useLocalDpi xmlns:a14="http://schemas.microsoft.com/office/drawing/2010/main" val="0"/>
              </a:ext>
            </a:extLst>
          </a:blip>
          <a:stretch>
            <a:fillRect/>
          </a:stretch>
        </p:blipFill>
        <p:spPr>
          <a:xfrm>
            <a:off x="9525579" y="6173067"/>
            <a:ext cx="2235200" cy="294968"/>
          </a:xfrm>
          <a:prstGeom prst="rect">
            <a:avLst/>
          </a:prstGeom>
        </p:spPr>
      </p:pic>
      <p:sp>
        <p:nvSpPr>
          <p:cNvPr id="18" name="Slide Number Placeholder 4">
            <a:extLst>
              <a:ext uri="{FF2B5EF4-FFF2-40B4-BE49-F238E27FC236}">
                <a16:creationId xmlns:a16="http://schemas.microsoft.com/office/drawing/2014/main" id="{D06A19C1-F204-4291-99F8-9712A50C1F9C}"/>
              </a:ext>
            </a:extLst>
          </p:cNvPr>
          <p:cNvSpPr>
            <a:spLocks noGrp="1"/>
          </p:cNvSpPr>
          <p:nvPr>
            <p:ph type="sldNum" sz="quarter" idx="12"/>
          </p:nvPr>
        </p:nvSpPr>
        <p:spPr>
          <a:xfrm>
            <a:off x="8322564" y="6377133"/>
            <a:ext cx="3319272" cy="365125"/>
          </a:xfrm>
          <a:prstGeom prst="rect">
            <a:avLst/>
          </a:prstGeom>
        </p:spPr>
        <p:txBody>
          <a:bodyPr vert="horz" lIns="91440" tIns="45720" rIns="91440" bIns="45720" rtlCol="0" anchor="ctr"/>
          <a:lstStyle>
            <a:lvl1pPr>
              <a:defRPr lang="en-US" sz="1200" b="0" smtClean="0">
                <a:solidFill>
                  <a:schemeClr val="accent6"/>
                </a:solidFill>
              </a:defRPr>
            </a:lvl1pPr>
          </a:lstStyle>
          <a:p>
            <a:pPr algn="r"/>
            <a:fld id="{920E7BFD-8946-41E8-A498-F8C8925B8B74}" type="slidenum">
              <a:rPr lang="en-US" smtClean="0"/>
              <a:pPr algn="r"/>
              <a:t>‹#›</a:t>
            </a:fld>
            <a:endParaRPr lang="en-US" dirty="0"/>
          </a:p>
        </p:txBody>
      </p:sp>
      <p:sp>
        <p:nvSpPr>
          <p:cNvPr id="19" name="Footer Placeholder 4">
            <a:extLst>
              <a:ext uri="{FF2B5EF4-FFF2-40B4-BE49-F238E27FC236}">
                <a16:creationId xmlns:a16="http://schemas.microsoft.com/office/drawing/2014/main" id="{16ED4913-A175-4E9A-B231-3569D25D9152}"/>
              </a:ext>
            </a:extLst>
          </p:cNvPr>
          <p:cNvSpPr>
            <a:spLocks noGrp="1"/>
          </p:cNvSpPr>
          <p:nvPr>
            <p:ph type="ftr" sz="quarter" idx="3"/>
          </p:nvPr>
        </p:nvSpPr>
        <p:spPr>
          <a:xfrm>
            <a:off x="4038600" y="6377133"/>
            <a:ext cx="4114800" cy="365125"/>
          </a:xfrm>
          <a:prstGeom prst="rect">
            <a:avLst/>
          </a:prstGeom>
        </p:spPr>
        <p:txBody>
          <a:bodyPr vert="horz" lIns="91440" tIns="45720" rIns="91440" bIns="45720" rtlCol="0" anchor="ctr"/>
          <a:lstStyle>
            <a:lvl1pPr>
              <a:defRPr lang="en-US" sz="1200" b="0" smtClean="0">
                <a:solidFill>
                  <a:schemeClr val="accent6"/>
                </a:solidFill>
              </a:defRPr>
            </a:lvl1pPr>
          </a:lstStyle>
          <a:p>
            <a:pPr algn="ctr"/>
            <a:r>
              <a:rPr lang="en-US" dirty="0"/>
              <a:t>University System of Georgia Institution</a:t>
            </a:r>
          </a:p>
        </p:txBody>
      </p:sp>
      <p:sp>
        <p:nvSpPr>
          <p:cNvPr id="5" name="Title Placeholder 4">
            <a:extLst>
              <a:ext uri="{FF2B5EF4-FFF2-40B4-BE49-F238E27FC236}">
                <a16:creationId xmlns:a16="http://schemas.microsoft.com/office/drawing/2014/main" id="{52575DAD-7C15-42BD-A9D4-621E961C8A56}"/>
              </a:ext>
            </a:extLst>
          </p:cNvPr>
          <p:cNvSpPr>
            <a:spLocks noGrp="1"/>
          </p:cNvSpPr>
          <p:nvPr>
            <p:ph type="title"/>
          </p:nvPr>
        </p:nvSpPr>
        <p:spPr>
          <a:xfrm>
            <a:off x="3837183" y="1379375"/>
            <a:ext cx="7772400" cy="1325563"/>
          </a:xfrm>
          <a:prstGeom prst="rect">
            <a:avLst/>
          </a:prstGeom>
        </p:spPr>
        <p:txBody>
          <a:bodyPr vert="horz" lIns="91440" tIns="45720" rIns="91440" bIns="45720" rtlCol="0" anchor="ctr">
            <a:normAutofit/>
          </a:bodyPr>
          <a:lstStyle/>
          <a:p>
            <a:r>
              <a:rPr lang="en-US"/>
              <a:t>SLIDE MASTER – TITLE WITHOUT PROGRAM NAME</a:t>
            </a:r>
          </a:p>
        </p:txBody>
      </p:sp>
      <p:sp>
        <p:nvSpPr>
          <p:cNvPr id="12" name="Date Placeholder 4">
            <a:extLst>
              <a:ext uri="{FF2B5EF4-FFF2-40B4-BE49-F238E27FC236}">
                <a16:creationId xmlns:a16="http://schemas.microsoft.com/office/drawing/2014/main" id="{A7097909-BE05-41E9-A38B-CB52CD38C55B}"/>
              </a:ext>
            </a:extLst>
          </p:cNvPr>
          <p:cNvSpPr>
            <a:spLocks noGrp="1"/>
          </p:cNvSpPr>
          <p:nvPr>
            <p:ph type="dt" sz="half" idx="2"/>
          </p:nvPr>
        </p:nvSpPr>
        <p:spPr>
          <a:xfrm>
            <a:off x="337458" y="6377133"/>
            <a:ext cx="1045028" cy="365125"/>
          </a:xfrm>
          <a:prstGeom prst="rect">
            <a:avLst/>
          </a:prstGeom>
        </p:spPr>
        <p:txBody>
          <a:bodyPr vert="horz" lIns="91440" tIns="45720" rIns="91440" bIns="45720" rtlCol="0" anchor="ctr"/>
          <a:lstStyle>
            <a:lvl1pPr>
              <a:defRPr lang="en-US" sz="1200" smtClean="0">
                <a:solidFill>
                  <a:schemeClr val="accent6"/>
                </a:solidFill>
              </a:defRPr>
            </a:lvl1pPr>
          </a:lstStyle>
          <a:p>
            <a:r>
              <a:rPr lang="en-US"/>
              <a:t>2/24/2020</a:t>
            </a:r>
            <a:endParaRPr lang="en-US" dirty="0"/>
          </a:p>
        </p:txBody>
      </p:sp>
    </p:spTree>
    <p:custDataLst>
      <p:tags r:id="rId4"/>
    </p:custDataLst>
    <p:extLst>
      <p:ext uri="{BB962C8B-B14F-4D97-AF65-F5344CB8AC3E}">
        <p14:creationId xmlns:p14="http://schemas.microsoft.com/office/powerpoint/2010/main" val="4162807141"/>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C3C5C8-C03B-4E98-A6DC-4148BF64E27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33546" y="244729"/>
            <a:ext cx="1203380" cy="510027"/>
          </a:xfrm>
          <a:prstGeom prst="rect">
            <a:avLst/>
          </a:prstGeom>
        </p:spPr>
      </p:pic>
      <p:grpSp>
        <p:nvGrpSpPr>
          <p:cNvPr id="2" name="Group 1">
            <a:extLst>
              <a:ext uri="{FF2B5EF4-FFF2-40B4-BE49-F238E27FC236}">
                <a16:creationId xmlns:a16="http://schemas.microsoft.com/office/drawing/2014/main" id="{2A30AD59-8D5F-4498-A538-F5EAD2E0ABDC}"/>
              </a:ext>
            </a:extLst>
          </p:cNvPr>
          <p:cNvGrpSpPr/>
          <p:nvPr userDrawn="1"/>
        </p:nvGrpSpPr>
        <p:grpSpPr>
          <a:xfrm>
            <a:off x="193763" y="6091518"/>
            <a:ext cx="9302820" cy="403411"/>
            <a:chOff x="193763" y="6091518"/>
            <a:chExt cx="9302820" cy="403411"/>
          </a:xfrm>
        </p:grpSpPr>
        <p:pic>
          <p:nvPicPr>
            <p:cNvPr id="14" name="Picture 13">
              <a:extLst>
                <a:ext uri="{FF2B5EF4-FFF2-40B4-BE49-F238E27FC236}">
                  <a16:creationId xmlns:a16="http://schemas.microsoft.com/office/drawing/2014/main" id="{CB23C256-8066-42F6-AEEE-E751AA4D329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1261" t="-92616" r="43485" b="-67870"/>
            <a:stretch/>
          </p:blipFill>
          <p:spPr>
            <a:xfrm>
              <a:off x="193763" y="6091518"/>
              <a:ext cx="5046504" cy="403411"/>
            </a:xfrm>
            <a:prstGeom prst="rect">
              <a:avLst/>
            </a:prstGeom>
          </p:spPr>
        </p:pic>
        <p:pic>
          <p:nvPicPr>
            <p:cNvPr id="15" name="Picture 14">
              <a:extLst>
                <a:ext uri="{FF2B5EF4-FFF2-40B4-BE49-F238E27FC236}">
                  <a16:creationId xmlns:a16="http://schemas.microsoft.com/office/drawing/2014/main" id="{D87A4749-847D-4A71-81A7-A57495927E75}"/>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57576" t="-15919" b="-1"/>
            <a:stretch/>
          </p:blipFill>
          <p:spPr>
            <a:xfrm>
              <a:off x="5229383" y="6210300"/>
              <a:ext cx="4267200" cy="179523"/>
            </a:xfrm>
            <a:prstGeom prst="rect">
              <a:avLst/>
            </a:prstGeom>
          </p:spPr>
        </p:pic>
      </p:grpSp>
      <p:pic>
        <p:nvPicPr>
          <p:cNvPr id="16" name="Picture 15">
            <a:extLst>
              <a:ext uri="{FF2B5EF4-FFF2-40B4-BE49-F238E27FC236}">
                <a16:creationId xmlns:a16="http://schemas.microsoft.com/office/drawing/2014/main" id="{4AA281BB-C895-4F41-95EF-4A406C4CF034}"/>
              </a:ext>
            </a:extLst>
          </p:cNvPr>
          <p:cNvPicPr>
            <a:picLocks noChangeAspect="1"/>
          </p:cNvPicPr>
          <p:nvPr userDrawn="1"/>
        </p:nvPicPr>
        <p:blipFill>
          <a:blip r:embed="rId10" cstate="print">
            <a:alphaModFix amt="75000"/>
            <a:extLst>
              <a:ext uri="{28A0092B-C50C-407E-A947-70E740481C1C}">
                <a14:useLocalDpi xmlns:a14="http://schemas.microsoft.com/office/drawing/2010/main" val="0"/>
              </a:ext>
            </a:extLst>
          </a:blip>
          <a:stretch>
            <a:fillRect/>
          </a:stretch>
        </p:blipFill>
        <p:spPr>
          <a:xfrm>
            <a:off x="9525579" y="6173067"/>
            <a:ext cx="2235200" cy="294968"/>
          </a:xfrm>
          <a:prstGeom prst="rect">
            <a:avLst/>
          </a:prstGeom>
        </p:spPr>
      </p:pic>
      <p:sp>
        <p:nvSpPr>
          <p:cNvPr id="18" name="Slide Number Placeholder 4">
            <a:extLst>
              <a:ext uri="{FF2B5EF4-FFF2-40B4-BE49-F238E27FC236}">
                <a16:creationId xmlns:a16="http://schemas.microsoft.com/office/drawing/2014/main" id="{D06A19C1-F204-4291-99F8-9712A50C1F9C}"/>
              </a:ext>
            </a:extLst>
          </p:cNvPr>
          <p:cNvSpPr>
            <a:spLocks noGrp="1"/>
          </p:cNvSpPr>
          <p:nvPr>
            <p:ph type="sldNum" sz="quarter" idx="12"/>
          </p:nvPr>
        </p:nvSpPr>
        <p:spPr>
          <a:xfrm>
            <a:off x="8322564" y="6377133"/>
            <a:ext cx="3319272" cy="365125"/>
          </a:xfrm>
          <a:prstGeom prst="rect">
            <a:avLst/>
          </a:prstGeom>
        </p:spPr>
        <p:txBody>
          <a:bodyPr vert="horz" lIns="91440" tIns="45720" rIns="91440" bIns="45720" rtlCol="0" anchor="ctr"/>
          <a:lstStyle>
            <a:lvl1pPr>
              <a:defRPr lang="en-US" sz="1200" b="0" smtClean="0">
                <a:solidFill>
                  <a:schemeClr val="accent6"/>
                </a:solidFill>
              </a:defRPr>
            </a:lvl1pPr>
          </a:lstStyle>
          <a:p>
            <a:pPr algn="r"/>
            <a:fld id="{920E7BFD-8946-41E8-A498-F8C8925B8B74}" type="slidenum">
              <a:rPr lang="en-US" smtClean="0"/>
              <a:pPr algn="r"/>
              <a:t>‹#›</a:t>
            </a:fld>
            <a:endParaRPr lang="en-US" dirty="0"/>
          </a:p>
        </p:txBody>
      </p:sp>
      <p:sp>
        <p:nvSpPr>
          <p:cNvPr id="19" name="Footer Placeholder 4">
            <a:extLst>
              <a:ext uri="{FF2B5EF4-FFF2-40B4-BE49-F238E27FC236}">
                <a16:creationId xmlns:a16="http://schemas.microsoft.com/office/drawing/2014/main" id="{16ED4913-A175-4E9A-B231-3569D25D9152}"/>
              </a:ext>
            </a:extLst>
          </p:cNvPr>
          <p:cNvSpPr>
            <a:spLocks noGrp="1"/>
          </p:cNvSpPr>
          <p:nvPr>
            <p:ph type="ftr" sz="quarter" idx="3"/>
          </p:nvPr>
        </p:nvSpPr>
        <p:spPr>
          <a:xfrm>
            <a:off x="4038600" y="6377133"/>
            <a:ext cx="4114800" cy="365125"/>
          </a:xfrm>
          <a:prstGeom prst="rect">
            <a:avLst/>
          </a:prstGeom>
        </p:spPr>
        <p:txBody>
          <a:bodyPr vert="horz" lIns="91440" tIns="45720" rIns="91440" bIns="45720" rtlCol="0" anchor="ctr"/>
          <a:lstStyle>
            <a:lvl1pPr>
              <a:defRPr lang="en-US" sz="1200" b="0" smtClean="0">
                <a:solidFill>
                  <a:schemeClr val="accent6"/>
                </a:solidFill>
              </a:defRPr>
            </a:lvl1pPr>
          </a:lstStyle>
          <a:p>
            <a:pPr algn="ctr"/>
            <a:r>
              <a:rPr lang="en-US" dirty="0"/>
              <a:t>University System of Georgia Institution</a:t>
            </a:r>
          </a:p>
        </p:txBody>
      </p:sp>
      <p:sp>
        <p:nvSpPr>
          <p:cNvPr id="5" name="Title Placeholder 4">
            <a:extLst>
              <a:ext uri="{FF2B5EF4-FFF2-40B4-BE49-F238E27FC236}">
                <a16:creationId xmlns:a16="http://schemas.microsoft.com/office/drawing/2014/main" id="{52575DAD-7C15-42BD-A9D4-621E961C8A56}"/>
              </a:ext>
            </a:extLst>
          </p:cNvPr>
          <p:cNvSpPr>
            <a:spLocks noGrp="1"/>
          </p:cNvSpPr>
          <p:nvPr>
            <p:ph type="title"/>
          </p:nvPr>
        </p:nvSpPr>
        <p:spPr>
          <a:xfrm>
            <a:off x="631371" y="1379375"/>
            <a:ext cx="11077552" cy="1325563"/>
          </a:xfrm>
          <a:prstGeom prst="rect">
            <a:avLst/>
          </a:prstGeom>
        </p:spPr>
        <p:txBody>
          <a:bodyPr vert="horz" lIns="91440" tIns="45720" rIns="91440" bIns="45720" rtlCol="0" anchor="ctr">
            <a:normAutofit/>
          </a:bodyPr>
          <a:lstStyle/>
          <a:p>
            <a:r>
              <a:rPr lang="en-US"/>
              <a:t>SLIDE MASTER – CONTENT ONLY</a:t>
            </a:r>
          </a:p>
        </p:txBody>
      </p:sp>
      <p:sp>
        <p:nvSpPr>
          <p:cNvPr id="3" name="Date Placeholder 2">
            <a:extLst>
              <a:ext uri="{FF2B5EF4-FFF2-40B4-BE49-F238E27FC236}">
                <a16:creationId xmlns:a16="http://schemas.microsoft.com/office/drawing/2014/main" id="{9510DE5D-FC84-4868-8CF8-A0902F25F2FF}"/>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endParaRPr lang="en-US" dirty="0"/>
          </a:p>
        </p:txBody>
      </p:sp>
    </p:spTree>
    <p:custDataLst>
      <p:tags r:id="rId7"/>
    </p:custDataLst>
    <p:extLst>
      <p:ext uri="{BB962C8B-B14F-4D97-AF65-F5344CB8AC3E}">
        <p14:creationId xmlns:p14="http://schemas.microsoft.com/office/powerpoint/2010/main" val="44461728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C3C5C8-C03B-4E98-A6DC-4148BF64E274}"/>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633546" y="244729"/>
            <a:ext cx="1203380" cy="510027"/>
          </a:xfrm>
          <a:prstGeom prst="rect">
            <a:avLst/>
          </a:prstGeom>
        </p:spPr>
      </p:pic>
      <p:grpSp>
        <p:nvGrpSpPr>
          <p:cNvPr id="2" name="Group 1">
            <a:extLst>
              <a:ext uri="{FF2B5EF4-FFF2-40B4-BE49-F238E27FC236}">
                <a16:creationId xmlns:a16="http://schemas.microsoft.com/office/drawing/2014/main" id="{2A30AD59-8D5F-4498-A538-F5EAD2E0ABDC}"/>
              </a:ext>
            </a:extLst>
          </p:cNvPr>
          <p:cNvGrpSpPr/>
          <p:nvPr userDrawn="1"/>
        </p:nvGrpSpPr>
        <p:grpSpPr>
          <a:xfrm>
            <a:off x="193763" y="6091518"/>
            <a:ext cx="9302820" cy="403411"/>
            <a:chOff x="193763" y="6091518"/>
            <a:chExt cx="9302820" cy="403411"/>
          </a:xfrm>
        </p:grpSpPr>
        <p:pic>
          <p:nvPicPr>
            <p:cNvPr id="14" name="Picture 13">
              <a:extLst>
                <a:ext uri="{FF2B5EF4-FFF2-40B4-BE49-F238E27FC236}">
                  <a16:creationId xmlns:a16="http://schemas.microsoft.com/office/drawing/2014/main" id="{CB23C256-8066-42F6-AEEE-E751AA4D3294}"/>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1261" t="-92616" r="43485" b="-67870"/>
            <a:stretch/>
          </p:blipFill>
          <p:spPr>
            <a:xfrm>
              <a:off x="193763" y="6091518"/>
              <a:ext cx="5046504" cy="403411"/>
            </a:xfrm>
            <a:prstGeom prst="rect">
              <a:avLst/>
            </a:prstGeom>
          </p:spPr>
        </p:pic>
        <p:pic>
          <p:nvPicPr>
            <p:cNvPr id="15" name="Picture 14">
              <a:extLst>
                <a:ext uri="{FF2B5EF4-FFF2-40B4-BE49-F238E27FC236}">
                  <a16:creationId xmlns:a16="http://schemas.microsoft.com/office/drawing/2014/main" id="{D87A4749-847D-4A71-81A7-A57495927E75}"/>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57576" t="-15919" b="-1"/>
            <a:stretch/>
          </p:blipFill>
          <p:spPr>
            <a:xfrm>
              <a:off x="5229383" y="6210300"/>
              <a:ext cx="4267200" cy="179523"/>
            </a:xfrm>
            <a:prstGeom prst="rect">
              <a:avLst/>
            </a:prstGeom>
          </p:spPr>
        </p:pic>
      </p:grpSp>
      <p:pic>
        <p:nvPicPr>
          <p:cNvPr id="16" name="Picture 15">
            <a:extLst>
              <a:ext uri="{FF2B5EF4-FFF2-40B4-BE49-F238E27FC236}">
                <a16:creationId xmlns:a16="http://schemas.microsoft.com/office/drawing/2014/main" id="{4AA281BB-C895-4F41-95EF-4A406C4CF034}"/>
              </a:ext>
            </a:extLst>
          </p:cNvPr>
          <p:cNvPicPr>
            <a:picLocks noChangeAspect="1"/>
          </p:cNvPicPr>
          <p:nvPr userDrawn="1"/>
        </p:nvPicPr>
        <p:blipFill>
          <a:blip r:embed="rId13" cstate="print">
            <a:alphaModFix amt="75000"/>
            <a:extLst>
              <a:ext uri="{28A0092B-C50C-407E-A947-70E740481C1C}">
                <a14:useLocalDpi xmlns:a14="http://schemas.microsoft.com/office/drawing/2010/main" val="0"/>
              </a:ext>
            </a:extLst>
          </a:blip>
          <a:stretch>
            <a:fillRect/>
          </a:stretch>
        </p:blipFill>
        <p:spPr>
          <a:xfrm>
            <a:off x="9525579" y="6173067"/>
            <a:ext cx="2235200" cy="294968"/>
          </a:xfrm>
          <a:prstGeom prst="rect">
            <a:avLst/>
          </a:prstGeom>
        </p:spPr>
      </p:pic>
      <p:sp>
        <p:nvSpPr>
          <p:cNvPr id="18" name="Slide Number Placeholder 4">
            <a:extLst>
              <a:ext uri="{FF2B5EF4-FFF2-40B4-BE49-F238E27FC236}">
                <a16:creationId xmlns:a16="http://schemas.microsoft.com/office/drawing/2014/main" id="{D06A19C1-F204-4291-99F8-9712A50C1F9C}"/>
              </a:ext>
            </a:extLst>
          </p:cNvPr>
          <p:cNvSpPr>
            <a:spLocks noGrp="1"/>
          </p:cNvSpPr>
          <p:nvPr>
            <p:ph type="sldNum" sz="quarter" idx="12"/>
          </p:nvPr>
        </p:nvSpPr>
        <p:spPr>
          <a:xfrm>
            <a:off x="8322564" y="6377133"/>
            <a:ext cx="3319272" cy="365125"/>
          </a:xfrm>
          <a:prstGeom prst="rect">
            <a:avLst/>
          </a:prstGeom>
        </p:spPr>
        <p:txBody>
          <a:bodyPr vert="horz" lIns="91440" tIns="45720" rIns="91440" bIns="45720" rtlCol="0" anchor="ctr"/>
          <a:lstStyle>
            <a:lvl1pPr>
              <a:defRPr lang="en-US" sz="1200" b="0" smtClean="0">
                <a:solidFill>
                  <a:schemeClr val="accent6"/>
                </a:solidFill>
              </a:defRPr>
            </a:lvl1pPr>
          </a:lstStyle>
          <a:p>
            <a:pPr algn="r"/>
            <a:fld id="{920E7BFD-8946-41E8-A498-F8C8925B8B74}" type="slidenum">
              <a:rPr lang="en-US" smtClean="0"/>
              <a:pPr algn="r"/>
              <a:t>‹#›</a:t>
            </a:fld>
            <a:endParaRPr lang="en-US" dirty="0"/>
          </a:p>
        </p:txBody>
      </p:sp>
      <p:sp>
        <p:nvSpPr>
          <p:cNvPr id="19" name="Footer Placeholder 4">
            <a:extLst>
              <a:ext uri="{FF2B5EF4-FFF2-40B4-BE49-F238E27FC236}">
                <a16:creationId xmlns:a16="http://schemas.microsoft.com/office/drawing/2014/main" id="{16ED4913-A175-4E9A-B231-3569D25D9152}"/>
              </a:ext>
            </a:extLst>
          </p:cNvPr>
          <p:cNvSpPr>
            <a:spLocks noGrp="1"/>
          </p:cNvSpPr>
          <p:nvPr>
            <p:ph type="ftr" sz="quarter" idx="3"/>
          </p:nvPr>
        </p:nvSpPr>
        <p:spPr>
          <a:xfrm>
            <a:off x="4038600" y="6377133"/>
            <a:ext cx="4114800" cy="365125"/>
          </a:xfrm>
          <a:prstGeom prst="rect">
            <a:avLst/>
          </a:prstGeom>
        </p:spPr>
        <p:txBody>
          <a:bodyPr vert="horz" lIns="91440" tIns="45720" rIns="91440" bIns="45720" rtlCol="0" anchor="ctr"/>
          <a:lstStyle>
            <a:lvl1pPr>
              <a:defRPr lang="en-US" sz="1200" b="0" smtClean="0">
                <a:solidFill>
                  <a:schemeClr val="accent6"/>
                </a:solidFill>
              </a:defRPr>
            </a:lvl1pPr>
          </a:lstStyle>
          <a:p>
            <a:pPr algn="ctr"/>
            <a:r>
              <a:rPr lang="en-US" dirty="0"/>
              <a:t>University System of Georgia Institution</a:t>
            </a:r>
          </a:p>
        </p:txBody>
      </p:sp>
      <p:sp>
        <p:nvSpPr>
          <p:cNvPr id="5" name="Title Placeholder 4">
            <a:extLst>
              <a:ext uri="{FF2B5EF4-FFF2-40B4-BE49-F238E27FC236}">
                <a16:creationId xmlns:a16="http://schemas.microsoft.com/office/drawing/2014/main" id="{52575DAD-7C15-42BD-A9D4-621E961C8A56}"/>
              </a:ext>
            </a:extLst>
          </p:cNvPr>
          <p:cNvSpPr>
            <a:spLocks noGrp="1"/>
          </p:cNvSpPr>
          <p:nvPr>
            <p:ph type="title"/>
          </p:nvPr>
        </p:nvSpPr>
        <p:spPr>
          <a:xfrm>
            <a:off x="827314" y="1379375"/>
            <a:ext cx="10782269" cy="1325563"/>
          </a:xfrm>
          <a:prstGeom prst="rect">
            <a:avLst/>
          </a:prstGeom>
        </p:spPr>
        <p:txBody>
          <a:bodyPr vert="horz" lIns="91440" tIns="45720" rIns="91440" bIns="45720" rtlCol="0" anchor="ctr">
            <a:normAutofit/>
          </a:bodyPr>
          <a:lstStyle/>
          <a:p>
            <a:r>
              <a:rPr lang="en-US"/>
              <a:t>SLIDE MASTER- Section Breaks with Chevrons and headers</a:t>
            </a:r>
          </a:p>
        </p:txBody>
      </p:sp>
      <p:sp>
        <p:nvSpPr>
          <p:cNvPr id="10" name="Date Placeholder 2">
            <a:extLst>
              <a:ext uri="{FF2B5EF4-FFF2-40B4-BE49-F238E27FC236}">
                <a16:creationId xmlns:a16="http://schemas.microsoft.com/office/drawing/2014/main" id="{CECF1913-386B-400E-A441-912D10850288}"/>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endParaRPr lang="en-US" dirty="0"/>
          </a:p>
        </p:txBody>
      </p:sp>
    </p:spTree>
    <p:custDataLst>
      <p:tags r:id="rId10"/>
    </p:custDataLst>
    <p:extLst>
      <p:ext uri="{BB962C8B-B14F-4D97-AF65-F5344CB8AC3E}">
        <p14:creationId xmlns:p14="http://schemas.microsoft.com/office/powerpoint/2010/main" val="334168106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80" r:id="rId6"/>
    <p:sldLayoutId id="2147483682" r:id="rId7"/>
    <p:sldLayoutId id="2147483714" r:id="rId8"/>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C3C5C8-C03B-4E98-A6DC-4148BF64E27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33546" y="244729"/>
            <a:ext cx="1203380" cy="510027"/>
          </a:xfrm>
          <a:prstGeom prst="rect">
            <a:avLst/>
          </a:prstGeom>
        </p:spPr>
      </p:pic>
      <p:grpSp>
        <p:nvGrpSpPr>
          <p:cNvPr id="2" name="Group 1">
            <a:extLst>
              <a:ext uri="{FF2B5EF4-FFF2-40B4-BE49-F238E27FC236}">
                <a16:creationId xmlns:a16="http://schemas.microsoft.com/office/drawing/2014/main" id="{2A30AD59-8D5F-4498-A538-F5EAD2E0ABDC}"/>
              </a:ext>
            </a:extLst>
          </p:cNvPr>
          <p:cNvGrpSpPr/>
          <p:nvPr userDrawn="1"/>
        </p:nvGrpSpPr>
        <p:grpSpPr>
          <a:xfrm>
            <a:off x="193763" y="6091518"/>
            <a:ext cx="9302820" cy="403411"/>
            <a:chOff x="193763" y="6091518"/>
            <a:chExt cx="9302820" cy="403411"/>
          </a:xfrm>
        </p:grpSpPr>
        <p:pic>
          <p:nvPicPr>
            <p:cNvPr id="14" name="Picture 13">
              <a:extLst>
                <a:ext uri="{FF2B5EF4-FFF2-40B4-BE49-F238E27FC236}">
                  <a16:creationId xmlns:a16="http://schemas.microsoft.com/office/drawing/2014/main" id="{CB23C256-8066-42F6-AEEE-E751AA4D3294}"/>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261" t="-92616" r="43485" b="-67870"/>
            <a:stretch/>
          </p:blipFill>
          <p:spPr>
            <a:xfrm>
              <a:off x="193763" y="6091518"/>
              <a:ext cx="5046504" cy="403411"/>
            </a:xfrm>
            <a:prstGeom prst="rect">
              <a:avLst/>
            </a:prstGeom>
          </p:spPr>
        </p:pic>
        <p:pic>
          <p:nvPicPr>
            <p:cNvPr id="15" name="Picture 14">
              <a:extLst>
                <a:ext uri="{FF2B5EF4-FFF2-40B4-BE49-F238E27FC236}">
                  <a16:creationId xmlns:a16="http://schemas.microsoft.com/office/drawing/2014/main" id="{D87A4749-847D-4A71-81A7-A57495927E7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57576" t="-15919" b="-1"/>
            <a:stretch/>
          </p:blipFill>
          <p:spPr>
            <a:xfrm>
              <a:off x="5229383" y="6210300"/>
              <a:ext cx="4267200" cy="179523"/>
            </a:xfrm>
            <a:prstGeom prst="rect">
              <a:avLst/>
            </a:prstGeom>
          </p:spPr>
        </p:pic>
      </p:grpSp>
      <p:pic>
        <p:nvPicPr>
          <p:cNvPr id="16" name="Picture 15">
            <a:extLst>
              <a:ext uri="{FF2B5EF4-FFF2-40B4-BE49-F238E27FC236}">
                <a16:creationId xmlns:a16="http://schemas.microsoft.com/office/drawing/2014/main" id="{4AA281BB-C895-4F41-95EF-4A406C4CF034}"/>
              </a:ext>
            </a:extLst>
          </p:cNvPr>
          <p:cNvPicPr>
            <a:picLocks noChangeAspect="1"/>
          </p:cNvPicPr>
          <p:nvPr userDrawn="1"/>
        </p:nvPicPr>
        <p:blipFill>
          <a:blip r:embed="rId9" cstate="print">
            <a:alphaModFix amt="75000"/>
            <a:extLst>
              <a:ext uri="{28A0092B-C50C-407E-A947-70E740481C1C}">
                <a14:useLocalDpi xmlns:a14="http://schemas.microsoft.com/office/drawing/2010/main" val="0"/>
              </a:ext>
            </a:extLst>
          </a:blip>
          <a:stretch>
            <a:fillRect/>
          </a:stretch>
        </p:blipFill>
        <p:spPr>
          <a:xfrm>
            <a:off x="9525579" y="6173067"/>
            <a:ext cx="2235200" cy="294968"/>
          </a:xfrm>
          <a:prstGeom prst="rect">
            <a:avLst/>
          </a:prstGeom>
        </p:spPr>
      </p:pic>
      <p:sp>
        <p:nvSpPr>
          <p:cNvPr id="18" name="Slide Number Placeholder 4">
            <a:extLst>
              <a:ext uri="{FF2B5EF4-FFF2-40B4-BE49-F238E27FC236}">
                <a16:creationId xmlns:a16="http://schemas.microsoft.com/office/drawing/2014/main" id="{D06A19C1-F204-4291-99F8-9712A50C1F9C}"/>
              </a:ext>
            </a:extLst>
          </p:cNvPr>
          <p:cNvSpPr>
            <a:spLocks noGrp="1"/>
          </p:cNvSpPr>
          <p:nvPr>
            <p:ph type="sldNum" sz="quarter" idx="12"/>
          </p:nvPr>
        </p:nvSpPr>
        <p:spPr>
          <a:xfrm>
            <a:off x="8322564" y="6377133"/>
            <a:ext cx="3319272" cy="365125"/>
          </a:xfrm>
          <a:prstGeom prst="rect">
            <a:avLst/>
          </a:prstGeom>
        </p:spPr>
        <p:txBody>
          <a:bodyPr vert="horz" lIns="91440" tIns="45720" rIns="91440" bIns="45720" rtlCol="0" anchor="ctr"/>
          <a:lstStyle>
            <a:lvl1pPr>
              <a:defRPr lang="en-US" sz="1200" b="0" smtClean="0">
                <a:solidFill>
                  <a:schemeClr val="accent6"/>
                </a:solidFill>
              </a:defRPr>
            </a:lvl1pPr>
          </a:lstStyle>
          <a:p>
            <a:pPr algn="r"/>
            <a:fld id="{920E7BFD-8946-41E8-A498-F8C8925B8B74}" type="slidenum">
              <a:rPr lang="en-US" smtClean="0"/>
              <a:pPr algn="r"/>
              <a:t>‹#›</a:t>
            </a:fld>
            <a:endParaRPr lang="en-US" dirty="0"/>
          </a:p>
        </p:txBody>
      </p:sp>
      <p:sp>
        <p:nvSpPr>
          <p:cNvPr id="19" name="Footer Placeholder 4">
            <a:extLst>
              <a:ext uri="{FF2B5EF4-FFF2-40B4-BE49-F238E27FC236}">
                <a16:creationId xmlns:a16="http://schemas.microsoft.com/office/drawing/2014/main" id="{16ED4913-A175-4E9A-B231-3569D25D9152}"/>
              </a:ext>
            </a:extLst>
          </p:cNvPr>
          <p:cNvSpPr>
            <a:spLocks noGrp="1"/>
          </p:cNvSpPr>
          <p:nvPr>
            <p:ph type="ftr" sz="quarter" idx="3"/>
          </p:nvPr>
        </p:nvSpPr>
        <p:spPr>
          <a:xfrm>
            <a:off x="4038600" y="6377133"/>
            <a:ext cx="4114800" cy="365125"/>
          </a:xfrm>
          <a:prstGeom prst="rect">
            <a:avLst/>
          </a:prstGeom>
        </p:spPr>
        <p:txBody>
          <a:bodyPr vert="horz" lIns="91440" tIns="45720" rIns="91440" bIns="45720" rtlCol="0" anchor="ctr"/>
          <a:lstStyle>
            <a:lvl1pPr>
              <a:defRPr lang="en-US" sz="1200" b="0" smtClean="0">
                <a:solidFill>
                  <a:schemeClr val="accent6"/>
                </a:solidFill>
              </a:defRPr>
            </a:lvl1pPr>
          </a:lstStyle>
          <a:p>
            <a:pPr algn="ctr"/>
            <a:r>
              <a:rPr lang="en-US" dirty="0"/>
              <a:t>University System of Georgia Institution</a:t>
            </a:r>
          </a:p>
        </p:txBody>
      </p:sp>
      <p:sp>
        <p:nvSpPr>
          <p:cNvPr id="5" name="Title Placeholder 4">
            <a:extLst>
              <a:ext uri="{FF2B5EF4-FFF2-40B4-BE49-F238E27FC236}">
                <a16:creationId xmlns:a16="http://schemas.microsoft.com/office/drawing/2014/main" id="{52575DAD-7C15-42BD-A9D4-621E961C8A56}"/>
              </a:ext>
            </a:extLst>
          </p:cNvPr>
          <p:cNvSpPr>
            <a:spLocks noGrp="1"/>
          </p:cNvSpPr>
          <p:nvPr>
            <p:ph type="title"/>
          </p:nvPr>
        </p:nvSpPr>
        <p:spPr>
          <a:xfrm>
            <a:off x="827314" y="1379375"/>
            <a:ext cx="10782269" cy="1325563"/>
          </a:xfrm>
          <a:prstGeom prst="rect">
            <a:avLst/>
          </a:prstGeom>
        </p:spPr>
        <p:txBody>
          <a:bodyPr vert="horz" lIns="91440" tIns="45720" rIns="91440" bIns="45720" rtlCol="0" anchor="ctr">
            <a:normAutofit/>
          </a:bodyPr>
          <a:lstStyle/>
          <a:p>
            <a:r>
              <a:rPr lang="en-US"/>
              <a:t>SLIDE MASTER- Other Standards</a:t>
            </a:r>
          </a:p>
        </p:txBody>
      </p:sp>
      <p:sp>
        <p:nvSpPr>
          <p:cNvPr id="10" name="Date Placeholder 2">
            <a:extLst>
              <a:ext uri="{FF2B5EF4-FFF2-40B4-BE49-F238E27FC236}">
                <a16:creationId xmlns:a16="http://schemas.microsoft.com/office/drawing/2014/main" id="{CECF1913-386B-400E-A441-912D10850288}"/>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endParaRPr lang="en-US" dirty="0"/>
          </a:p>
        </p:txBody>
      </p:sp>
    </p:spTree>
    <p:custDataLst>
      <p:tags r:id="rId6"/>
    </p:custDataLst>
    <p:extLst>
      <p:ext uri="{BB962C8B-B14F-4D97-AF65-F5344CB8AC3E}">
        <p14:creationId xmlns:p14="http://schemas.microsoft.com/office/powerpoint/2010/main" val="394408336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C3C5C8-C03B-4E98-A6DC-4148BF64E274}"/>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33546" y="244729"/>
            <a:ext cx="1203380" cy="510027"/>
          </a:xfrm>
          <a:prstGeom prst="rect">
            <a:avLst/>
          </a:prstGeom>
        </p:spPr>
      </p:pic>
      <p:grpSp>
        <p:nvGrpSpPr>
          <p:cNvPr id="2" name="Group 1">
            <a:extLst>
              <a:ext uri="{FF2B5EF4-FFF2-40B4-BE49-F238E27FC236}">
                <a16:creationId xmlns:a16="http://schemas.microsoft.com/office/drawing/2014/main" id="{2A30AD59-8D5F-4498-A538-F5EAD2E0ABDC}"/>
              </a:ext>
            </a:extLst>
          </p:cNvPr>
          <p:cNvGrpSpPr/>
          <p:nvPr userDrawn="1"/>
        </p:nvGrpSpPr>
        <p:grpSpPr>
          <a:xfrm>
            <a:off x="193763" y="6091518"/>
            <a:ext cx="9302820" cy="403411"/>
            <a:chOff x="193763" y="6091518"/>
            <a:chExt cx="9302820" cy="403411"/>
          </a:xfrm>
        </p:grpSpPr>
        <p:pic>
          <p:nvPicPr>
            <p:cNvPr id="14" name="Picture 13">
              <a:extLst>
                <a:ext uri="{FF2B5EF4-FFF2-40B4-BE49-F238E27FC236}">
                  <a16:creationId xmlns:a16="http://schemas.microsoft.com/office/drawing/2014/main" id="{CB23C256-8066-42F6-AEEE-E751AA4D3294}"/>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1261" t="-92616" r="43485" b="-67870"/>
            <a:stretch/>
          </p:blipFill>
          <p:spPr>
            <a:xfrm>
              <a:off x="193763" y="6091518"/>
              <a:ext cx="5046504" cy="403411"/>
            </a:xfrm>
            <a:prstGeom prst="rect">
              <a:avLst/>
            </a:prstGeom>
          </p:spPr>
        </p:pic>
        <p:pic>
          <p:nvPicPr>
            <p:cNvPr id="15" name="Picture 14">
              <a:extLst>
                <a:ext uri="{FF2B5EF4-FFF2-40B4-BE49-F238E27FC236}">
                  <a16:creationId xmlns:a16="http://schemas.microsoft.com/office/drawing/2014/main" id="{D87A4749-847D-4A71-81A7-A57495927E75}"/>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57576" t="-15919" b="-1"/>
            <a:stretch/>
          </p:blipFill>
          <p:spPr>
            <a:xfrm>
              <a:off x="5229383" y="6210300"/>
              <a:ext cx="4267200" cy="179523"/>
            </a:xfrm>
            <a:prstGeom prst="rect">
              <a:avLst/>
            </a:prstGeom>
          </p:spPr>
        </p:pic>
      </p:grpSp>
      <p:pic>
        <p:nvPicPr>
          <p:cNvPr id="16" name="Picture 15">
            <a:extLst>
              <a:ext uri="{FF2B5EF4-FFF2-40B4-BE49-F238E27FC236}">
                <a16:creationId xmlns:a16="http://schemas.microsoft.com/office/drawing/2014/main" id="{4AA281BB-C895-4F41-95EF-4A406C4CF034}"/>
              </a:ext>
            </a:extLst>
          </p:cNvPr>
          <p:cNvPicPr>
            <a:picLocks noChangeAspect="1"/>
          </p:cNvPicPr>
          <p:nvPr userDrawn="1"/>
        </p:nvPicPr>
        <p:blipFill>
          <a:blip r:embed="rId12" cstate="print">
            <a:alphaModFix amt="75000"/>
            <a:extLst>
              <a:ext uri="{28A0092B-C50C-407E-A947-70E740481C1C}">
                <a14:useLocalDpi xmlns:a14="http://schemas.microsoft.com/office/drawing/2010/main" val="0"/>
              </a:ext>
            </a:extLst>
          </a:blip>
          <a:stretch>
            <a:fillRect/>
          </a:stretch>
        </p:blipFill>
        <p:spPr>
          <a:xfrm>
            <a:off x="9525579" y="6173067"/>
            <a:ext cx="2235200" cy="294968"/>
          </a:xfrm>
          <a:prstGeom prst="rect">
            <a:avLst/>
          </a:prstGeom>
        </p:spPr>
      </p:pic>
      <p:sp>
        <p:nvSpPr>
          <p:cNvPr id="18" name="Slide Number Placeholder 4">
            <a:extLst>
              <a:ext uri="{FF2B5EF4-FFF2-40B4-BE49-F238E27FC236}">
                <a16:creationId xmlns:a16="http://schemas.microsoft.com/office/drawing/2014/main" id="{D06A19C1-F204-4291-99F8-9712A50C1F9C}"/>
              </a:ext>
            </a:extLst>
          </p:cNvPr>
          <p:cNvSpPr>
            <a:spLocks noGrp="1"/>
          </p:cNvSpPr>
          <p:nvPr>
            <p:ph type="sldNum" sz="quarter" idx="12"/>
          </p:nvPr>
        </p:nvSpPr>
        <p:spPr>
          <a:xfrm>
            <a:off x="8322564" y="6377133"/>
            <a:ext cx="3319272" cy="365125"/>
          </a:xfrm>
          <a:prstGeom prst="rect">
            <a:avLst/>
          </a:prstGeom>
        </p:spPr>
        <p:txBody>
          <a:bodyPr vert="horz" lIns="91440" tIns="45720" rIns="91440" bIns="45720" rtlCol="0" anchor="ctr"/>
          <a:lstStyle>
            <a:lvl1pPr>
              <a:defRPr lang="en-US" sz="1200" b="0" smtClean="0">
                <a:solidFill>
                  <a:schemeClr val="accent6"/>
                </a:solidFill>
              </a:defRPr>
            </a:lvl1pPr>
          </a:lstStyle>
          <a:p>
            <a:pPr algn="r"/>
            <a:fld id="{920E7BFD-8946-41E8-A498-F8C8925B8B74}" type="slidenum">
              <a:rPr lang="en-US" smtClean="0"/>
              <a:pPr algn="r"/>
              <a:t>‹#›</a:t>
            </a:fld>
            <a:endParaRPr lang="en-US" dirty="0"/>
          </a:p>
        </p:txBody>
      </p:sp>
      <p:sp>
        <p:nvSpPr>
          <p:cNvPr id="19" name="Footer Placeholder 4">
            <a:extLst>
              <a:ext uri="{FF2B5EF4-FFF2-40B4-BE49-F238E27FC236}">
                <a16:creationId xmlns:a16="http://schemas.microsoft.com/office/drawing/2014/main" id="{16ED4913-A175-4E9A-B231-3569D25D9152}"/>
              </a:ext>
            </a:extLst>
          </p:cNvPr>
          <p:cNvSpPr>
            <a:spLocks noGrp="1"/>
          </p:cNvSpPr>
          <p:nvPr>
            <p:ph type="ftr" sz="quarter" idx="3"/>
          </p:nvPr>
        </p:nvSpPr>
        <p:spPr>
          <a:xfrm>
            <a:off x="4038600" y="6377133"/>
            <a:ext cx="4114800" cy="365125"/>
          </a:xfrm>
          <a:prstGeom prst="rect">
            <a:avLst/>
          </a:prstGeom>
        </p:spPr>
        <p:txBody>
          <a:bodyPr vert="horz" lIns="91440" tIns="45720" rIns="91440" bIns="45720" rtlCol="0" anchor="ctr"/>
          <a:lstStyle>
            <a:lvl1pPr>
              <a:defRPr lang="en-US" sz="1200" b="0" smtClean="0">
                <a:solidFill>
                  <a:schemeClr val="accent6"/>
                </a:solidFill>
              </a:defRPr>
            </a:lvl1pPr>
          </a:lstStyle>
          <a:p>
            <a:pPr algn="ctr"/>
            <a:r>
              <a:rPr lang="en-US" dirty="0"/>
              <a:t>University System of Georgia Institution</a:t>
            </a:r>
          </a:p>
        </p:txBody>
      </p:sp>
      <p:sp>
        <p:nvSpPr>
          <p:cNvPr id="5" name="Title Placeholder 4">
            <a:extLst>
              <a:ext uri="{FF2B5EF4-FFF2-40B4-BE49-F238E27FC236}">
                <a16:creationId xmlns:a16="http://schemas.microsoft.com/office/drawing/2014/main" id="{52575DAD-7C15-42BD-A9D4-621E961C8A56}"/>
              </a:ext>
            </a:extLst>
          </p:cNvPr>
          <p:cNvSpPr>
            <a:spLocks noGrp="1"/>
          </p:cNvSpPr>
          <p:nvPr>
            <p:ph type="title"/>
          </p:nvPr>
        </p:nvSpPr>
        <p:spPr>
          <a:xfrm>
            <a:off x="827314" y="1379375"/>
            <a:ext cx="10782269" cy="1325563"/>
          </a:xfrm>
          <a:prstGeom prst="rect">
            <a:avLst/>
          </a:prstGeom>
        </p:spPr>
        <p:txBody>
          <a:bodyPr vert="horz" lIns="91440" tIns="45720" rIns="91440" bIns="45720" rtlCol="0" anchor="ctr">
            <a:normAutofit/>
          </a:bodyPr>
          <a:lstStyle/>
          <a:p>
            <a:r>
              <a:rPr lang="en-US"/>
              <a:t>SLIDE MASTER- Section Breaks with Chevrons and headers</a:t>
            </a:r>
          </a:p>
        </p:txBody>
      </p:sp>
      <p:sp>
        <p:nvSpPr>
          <p:cNvPr id="10" name="Date Placeholder 2">
            <a:extLst>
              <a:ext uri="{FF2B5EF4-FFF2-40B4-BE49-F238E27FC236}">
                <a16:creationId xmlns:a16="http://schemas.microsoft.com/office/drawing/2014/main" id="{CECF1913-386B-400E-A441-912D10850288}"/>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endParaRPr lang="en-US" dirty="0"/>
          </a:p>
        </p:txBody>
      </p:sp>
    </p:spTree>
    <p:custDataLst>
      <p:tags r:id="rId9"/>
    </p:custDataLst>
    <p:extLst>
      <p:ext uri="{BB962C8B-B14F-4D97-AF65-F5344CB8AC3E}">
        <p14:creationId xmlns:p14="http://schemas.microsoft.com/office/powerpoint/2010/main" val="360120891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90" r:id="rId6"/>
    <p:sldLayoutId id="2147483691" r:id="rId7"/>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4EDD89-8CA7-45B1-B16B-65676453F9D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4020" y="0"/>
            <a:ext cx="3472794" cy="6207868"/>
          </a:xfrm>
          <a:prstGeom prst="rect">
            <a:avLst/>
          </a:prstGeom>
        </p:spPr>
      </p:pic>
      <p:pic>
        <p:nvPicPr>
          <p:cNvPr id="10" name="Picture 9">
            <a:extLst>
              <a:ext uri="{FF2B5EF4-FFF2-40B4-BE49-F238E27FC236}">
                <a16:creationId xmlns:a16="http://schemas.microsoft.com/office/drawing/2014/main" id="{C42BA242-AA8C-497E-B5CA-4109ADDA817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48870" y="3482480"/>
            <a:ext cx="7549026" cy="2706859"/>
          </a:xfrm>
          <a:prstGeom prst="rect">
            <a:avLst/>
          </a:prstGeom>
        </p:spPr>
      </p:pic>
      <p:pic>
        <p:nvPicPr>
          <p:cNvPr id="11" name="Picture 10">
            <a:extLst>
              <a:ext uri="{FF2B5EF4-FFF2-40B4-BE49-F238E27FC236}">
                <a16:creationId xmlns:a16="http://schemas.microsoft.com/office/drawing/2014/main" id="{94C3C5C8-C03B-4E98-A6DC-4148BF64E27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33546" y="244729"/>
            <a:ext cx="1203380" cy="510027"/>
          </a:xfrm>
          <a:prstGeom prst="rect">
            <a:avLst/>
          </a:prstGeom>
        </p:spPr>
      </p:pic>
      <p:grpSp>
        <p:nvGrpSpPr>
          <p:cNvPr id="2" name="Group 1">
            <a:extLst>
              <a:ext uri="{FF2B5EF4-FFF2-40B4-BE49-F238E27FC236}">
                <a16:creationId xmlns:a16="http://schemas.microsoft.com/office/drawing/2014/main" id="{2A30AD59-8D5F-4498-A538-F5EAD2E0ABDC}"/>
              </a:ext>
            </a:extLst>
          </p:cNvPr>
          <p:cNvGrpSpPr/>
          <p:nvPr userDrawn="1"/>
        </p:nvGrpSpPr>
        <p:grpSpPr>
          <a:xfrm>
            <a:off x="193763" y="6091518"/>
            <a:ext cx="9302820" cy="403411"/>
            <a:chOff x="193763" y="6091518"/>
            <a:chExt cx="9302820" cy="403411"/>
          </a:xfrm>
        </p:grpSpPr>
        <p:pic>
          <p:nvPicPr>
            <p:cNvPr id="14" name="Picture 13">
              <a:extLst>
                <a:ext uri="{FF2B5EF4-FFF2-40B4-BE49-F238E27FC236}">
                  <a16:creationId xmlns:a16="http://schemas.microsoft.com/office/drawing/2014/main" id="{CB23C256-8066-42F6-AEEE-E751AA4D329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1261" t="-92616" r="43485" b="-67870"/>
            <a:stretch/>
          </p:blipFill>
          <p:spPr>
            <a:xfrm>
              <a:off x="193763" y="6091518"/>
              <a:ext cx="5046504" cy="403411"/>
            </a:xfrm>
            <a:prstGeom prst="rect">
              <a:avLst/>
            </a:prstGeom>
          </p:spPr>
        </p:pic>
        <p:pic>
          <p:nvPicPr>
            <p:cNvPr id="15" name="Picture 14">
              <a:extLst>
                <a:ext uri="{FF2B5EF4-FFF2-40B4-BE49-F238E27FC236}">
                  <a16:creationId xmlns:a16="http://schemas.microsoft.com/office/drawing/2014/main" id="{D87A4749-847D-4A71-81A7-A57495927E75}"/>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57576" t="-15919" b="-1"/>
            <a:stretch/>
          </p:blipFill>
          <p:spPr>
            <a:xfrm>
              <a:off x="5229383" y="6210300"/>
              <a:ext cx="4267200" cy="179523"/>
            </a:xfrm>
            <a:prstGeom prst="rect">
              <a:avLst/>
            </a:prstGeom>
          </p:spPr>
        </p:pic>
      </p:grpSp>
      <p:pic>
        <p:nvPicPr>
          <p:cNvPr id="16" name="Picture 15">
            <a:extLst>
              <a:ext uri="{FF2B5EF4-FFF2-40B4-BE49-F238E27FC236}">
                <a16:creationId xmlns:a16="http://schemas.microsoft.com/office/drawing/2014/main" id="{4AA281BB-C895-4F41-95EF-4A406C4CF034}"/>
              </a:ext>
            </a:extLst>
          </p:cNvPr>
          <p:cNvPicPr>
            <a:picLocks noChangeAspect="1"/>
          </p:cNvPicPr>
          <p:nvPr userDrawn="1"/>
        </p:nvPicPr>
        <p:blipFill>
          <a:blip r:embed="rId10" cstate="print">
            <a:alphaModFix amt="75000"/>
            <a:extLst>
              <a:ext uri="{28A0092B-C50C-407E-A947-70E740481C1C}">
                <a14:useLocalDpi xmlns:a14="http://schemas.microsoft.com/office/drawing/2010/main" val="0"/>
              </a:ext>
            </a:extLst>
          </a:blip>
          <a:stretch>
            <a:fillRect/>
          </a:stretch>
        </p:blipFill>
        <p:spPr>
          <a:xfrm>
            <a:off x="9525579" y="6173067"/>
            <a:ext cx="2235200" cy="294968"/>
          </a:xfrm>
          <a:prstGeom prst="rect">
            <a:avLst/>
          </a:prstGeom>
        </p:spPr>
      </p:pic>
      <p:sp>
        <p:nvSpPr>
          <p:cNvPr id="18" name="Slide Number Placeholder 4">
            <a:extLst>
              <a:ext uri="{FF2B5EF4-FFF2-40B4-BE49-F238E27FC236}">
                <a16:creationId xmlns:a16="http://schemas.microsoft.com/office/drawing/2014/main" id="{D06A19C1-F204-4291-99F8-9712A50C1F9C}"/>
              </a:ext>
            </a:extLst>
          </p:cNvPr>
          <p:cNvSpPr>
            <a:spLocks noGrp="1"/>
          </p:cNvSpPr>
          <p:nvPr>
            <p:ph type="sldNum" sz="quarter" idx="12"/>
          </p:nvPr>
        </p:nvSpPr>
        <p:spPr>
          <a:xfrm>
            <a:off x="8322564" y="6377133"/>
            <a:ext cx="3319272" cy="365125"/>
          </a:xfrm>
          <a:prstGeom prst="rect">
            <a:avLst/>
          </a:prstGeom>
        </p:spPr>
        <p:txBody>
          <a:bodyPr vert="horz" lIns="91440" tIns="45720" rIns="91440" bIns="45720" rtlCol="0" anchor="ctr"/>
          <a:lstStyle>
            <a:lvl1pPr>
              <a:defRPr lang="en-US" sz="1200" b="0" smtClean="0">
                <a:solidFill>
                  <a:schemeClr val="accent6"/>
                </a:solidFill>
              </a:defRPr>
            </a:lvl1pPr>
          </a:lstStyle>
          <a:p>
            <a:pPr algn="r"/>
            <a:fld id="{920E7BFD-8946-41E8-A498-F8C8925B8B74}" type="slidenum">
              <a:rPr lang="en-US" smtClean="0"/>
              <a:pPr algn="r"/>
              <a:t>‹#›</a:t>
            </a:fld>
            <a:endParaRPr lang="en-US" dirty="0"/>
          </a:p>
        </p:txBody>
      </p:sp>
      <p:sp>
        <p:nvSpPr>
          <p:cNvPr id="19" name="Footer Placeholder 4">
            <a:extLst>
              <a:ext uri="{FF2B5EF4-FFF2-40B4-BE49-F238E27FC236}">
                <a16:creationId xmlns:a16="http://schemas.microsoft.com/office/drawing/2014/main" id="{16ED4913-A175-4E9A-B231-3569D25D9152}"/>
              </a:ext>
            </a:extLst>
          </p:cNvPr>
          <p:cNvSpPr>
            <a:spLocks noGrp="1"/>
          </p:cNvSpPr>
          <p:nvPr>
            <p:ph type="ftr" sz="quarter" idx="3"/>
          </p:nvPr>
        </p:nvSpPr>
        <p:spPr>
          <a:xfrm>
            <a:off x="4038600" y="6377133"/>
            <a:ext cx="4114800" cy="365125"/>
          </a:xfrm>
          <a:prstGeom prst="rect">
            <a:avLst/>
          </a:prstGeom>
        </p:spPr>
        <p:txBody>
          <a:bodyPr vert="horz" lIns="91440" tIns="45720" rIns="91440" bIns="45720" rtlCol="0" anchor="ctr"/>
          <a:lstStyle>
            <a:lvl1pPr>
              <a:defRPr lang="en-US" sz="1200" b="0" smtClean="0">
                <a:solidFill>
                  <a:schemeClr val="accent6"/>
                </a:solidFill>
              </a:defRPr>
            </a:lvl1pPr>
          </a:lstStyle>
          <a:p>
            <a:pPr algn="ctr"/>
            <a:r>
              <a:rPr lang="en-US" dirty="0"/>
              <a:t>University System of Georgia Institution</a:t>
            </a:r>
          </a:p>
        </p:txBody>
      </p:sp>
      <p:sp>
        <p:nvSpPr>
          <p:cNvPr id="5" name="Title Placeholder 4">
            <a:extLst>
              <a:ext uri="{FF2B5EF4-FFF2-40B4-BE49-F238E27FC236}">
                <a16:creationId xmlns:a16="http://schemas.microsoft.com/office/drawing/2014/main" id="{52575DAD-7C15-42BD-A9D4-621E961C8A56}"/>
              </a:ext>
            </a:extLst>
          </p:cNvPr>
          <p:cNvSpPr>
            <a:spLocks noGrp="1"/>
          </p:cNvSpPr>
          <p:nvPr>
            <p:ph type="title"/>
          </p:nvPr>
        </p:nvSpPr>
        <p:spPr>
          <a:xfrm>
            <a:off x="3837183" y="1379375"/>
            <a:ext cx="7772400" cy="1325563"/>
          </a:xfrm>
          <a:prstGeom prst="rect">
            <a:avLst/>
          </a:prstGeom>
        </p:spPr>
        <p:txBody>
          <a:bodyPr vert="horz" lIns="91440" tIns="45720" rIns="91440" bIns="45720" rtlCol="0" anchor="ctr">
            <a:normAutofit/>
          </a:bodyPr>
          <a:lstStyle/>
          <a:p>
            <a:r>
              <a:rPr lang="en-US"/>
              <a:t>SLIDE MASTER – TITLE WITHOUT PROGRAM NAME</a:t>
            </a:r>
          </a:p>
        </p:txBody>
      </p:sp>
      <p:sp>
        <p:nvSpPr>
          <p:cNvPr id="12" name="Date Placeholder 4">
            <a:extLst>
              <a:ext uri="{FF2B5EF4-FFF2-40B4-BE49-F238E27FC236}">
                <a16:creationId xmlns:a16="http://schemas.microsoft.com/office/drawing/2014/main" id="{A7097909-BE05-41E9-A38B-CB52CD38C55B}"/>
              </a:ext>
            </a:extLst>
          </p:cNvPr>
          <p:cNvSpPr>
            <a:spLocks noGrp="1"/>
          </p:cNvSpPr>
          <p:nvPr>
            <p:ph type="dt" sz="half" idx="2"/>
          </p:nvPr>
        </p:nvSpPr>
        <p:spPr>
          <a:xfrm>
            <a:off x="337458" y="6377133"/>
            <a:ext cx="1045028" cy="365125"/>
          </a:xfrm>
          <a:prstGeom prst="rect">
            <a:avLst/>
          </a:prstGeom>
        </p:spPr>
        <p:txBody>
          <a:bodyPr vert="horz" lIns="91440" tIns="45720" rIns="91440" bIns="45720" rtlCol="0" anchor="ctr"/>
          <a:lstStyle>
            <a:lvl1pPr>
              <a:defRPr lang="en-US" sz="1200" smtClean="0">
                <a:solidFill>
                  <a:schemeClr val="accent6"/>
                </a:solidFill>
              </a:defRPr>
            </a:lvl1pPr>
          </a:lstStyle>
          <a:p>
            <a:r>
              <a:rPr lang="en-US"/>
              <a:t>2/24/2020</a:t>
            </a:r>
            <a:endParaRPr lang="en-US" dirty="0"/>
          </a:p>
        </p:txBody>
      </p:sp>
    </p:spTree>
    <p:custDataLst>
      <p:tags r:id="rId5"/>
    </p:custDataLst>
    <p:extLst>
      <p:ext uri="{BB962C8B-B14F-4D97-AF65-F5344CB8AC3E}">
        <p14:creationId xmlns:p14="http://schemas.microsoft.com/office/powerpoint/2010/main" val="394763078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C3C5C8-C03B-4E98-A6DC-4148BF64E27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33546" y="244729"/>
            <a:ext cx="1203380" cy="510027"/>
          </a:xfrm>
          <a:prstGeom prst="rect">
            <a:avLst/>
          </a:prstGeom>
        </p:spPr>
      </p:pic>
      <p:grpSp>
        <p:nvGrpSpPr>
          <p:cNvPr id="2" name="Group 1">
            <a:extLst>
              <a:ext uri="{FF2B5EF4-FFF2-40B4-BE49-F238E27FC236}">
                <a16:creationId xmlns:a16="http://schemas.microsoft.com/office/drawing/2014/main" id="{2A30AD59-8D5F-4498-A538-F5EAD2E0ABDC}"/>
              </a:ext>
            </a:extLst>
          </p:cNvPr>
          <p:cNvGrpSpPr/>
          <p:nvPr userDrawn="1"/>
        </p:nvGrpSpPr>
        <p:grpSpPr>
          <a:xfrm>
            <a:off x="193763" y="6091518"/>
            <a:ext cx="9302820" cy="403411"/>
            <a:chOff x="193763" y="6091518"/>
            <a:chExt cx="9302820" cy="403411"/>
          </a:xfrm>
        </p:grpSpPr>
        <p:pic>
          <p:nvPicPr>
            <p:cNvPr id="14" name="Picture 13">
              <a:extLst>
                <a:ext uri="{FF2B5EF4-FFF2-40B4-BE49-F238E27FC236}">
                  <a16:creationId xmlns:a16="http://schemas.microsoft.com/office/drawing/2014/main" id="{CB23C256-8066-42F6-AEEE-E751AA4D3294}"/>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1261" t="-92616" r="43485" b="-67870"/>
            <a:stretch/>
          </p:blipFill>
          <p:spPr>
            <a:xfrm>
              <a:off x="193763" y="6091518"/>
              <a:ext cx="5046504" cy="403411"/>
            </a:xfrm>
            <a:prstGeom prst="rect">
              <a:avLst/>
            </a:prstGeom>
          </p:spPr>
        </p:pic>
        <p:pic>
          <p:nvPicPr>
            <p:cNvPr id="15" name="Picture 14">
              <a:extLst>
                <a:ext uri="{FF2B5EF4-FFF2-40B4-BE49-F238E27FC236}">
                  <a16:creationId xmlns:a16="http://schemas.microsoft.com/office/drawing/2014/main" id="{D87A4749-847D-4A71-81A7-A57495927E75}"/>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57576" t="-15919" b="-1"/>
            <a:stretch/>
          </p:blipFill>
          <p:spPr>
            <a:xfrm>
              <a:off x="5229383" y="6210300"/>
              <a:ext cx="4267200" cy="179523"/>
            </a:xfrm>
            <a:prstGeom prst="rect">
              <a:avLst/>
            </a:prstGeom>
          </p:spPr>
        </p:pic>
      </p:grpSp>
      <p:pic>
        <p:nvPicPr>
          <p:cNvPr id="16" name="Picture 15">
            <a:extLst>
              <a:ext uri="{FF2B5EF4-FFF2-40B4-BE49-F238E27FC236}">
                <a16:creationId xmlns:a16="http://schemas.microsoft.com/office/drawing/2014/main" id="{4AA281BB-C895-4F41-95EF-4A406C4CF034}"/>
              </a:ext>
            </a:extLst>
          </p:cNvPr>
          <p:cNvPicPr>
            <a:picLocks noChangeAspect="1"/>
          </p:cNvPicPr>
          <p:nvPr userDrawn="1"/>
        </p:nvPicPr>
        <p:blipFill>
          <a:blip r:embed="rId11" cstate="print">
            <a:alphaModFix amt="75000"/>
            <a:extLst>
              <a:ext uri="{28A0092B-C50C-407E-A947-70E740481C1C}">
                <a14:useLocalDpi xmlns:a14="http://schemas.microsoft.com/office/drawing/2010/main" val="0"/>
              </a:ext>
            </a:extLst>
          </a:blip>
          <a:stretch>
            <a:fillRect/>
          </a:stretch>
        </p:blipFill>
        <p:spPr>
          <a:xfrm>
            <a:off x="9525579" y="6173067"/>
            <a:ext cx="2235200" cy="294968"/>
          </a:xfrm>
          <a:prstGeom prst="rect">
            <a:avLst/>
          </a:prstGeom>
        </p:spPr>
      </p:pic>
      <p:sp>
        <p:nvSpPr>
          <p:cNvPr id="18" name="Slide Number Placeholder 4">
            <a:extLst>
              <a:ext uri="{FF2B5EF4-FFF2-40B4-BE49-F238E27FC236}">
                <a16:creationId xmlns:a16="http://schemas.microsoft.com/office/drawing/2014/main" id="{D06A19C1-F204-4291-99F8-9712A50C1F9C}"/>
              </a:ext>
            </a:extLst>
          </p:cNvPr>
          <p:cNvSpPr>
            <a:spLocks noGrp="1"/>
          </p:cNvSpPr>
          <p:nvPr>
            <p:ph type="sldNum" sz="quarter" idx="12"/>
          </p:nvPr>
        </p:nvSpPr>
        <p:spPr>
          <a:xfrm>
            <a:off x="8322564" y="6377133"/>
            <a:ext cx="3319272" cy="365125"/>
          </a:xfrm>
          <a:prstGeom prst="rect">
            <a:avLst/>
          </a:prstGeom>
        </p:spPr>
        <p:txBody>
          <a:bodyPr vert="horz" lIns="91440" tIns="45720" rIns="91440" bIns="45720" rtlCol="0" anchor="ctr"/>
          <a:lstStyle>
            <a:lvl1pPr>
              <a:defRPr lang="en-US" sz="1200" b="0" smtClean="0">
                <a:solidFill>
                  <a:schemeClr val="accent6"/>
                </a:solidFill>
              </a:defRPr>
            </a:lvl1pPr>
          </a:lstStyle>
          <a:p>
            <a:pPr algn="r"/>
            <a:fld id="{920E7BFD-8946-41E8-A498-F8C8925B8B74}" type="slidenum">
              <a:rPr lang="en-US" smtClean="0"/>
              <a:pPr algn="r"/>
              <a:t>‹#›</a:t>
            </a:fld>
            <a:endParaRPr lang="en-US"/>
          </a:p>
        </p:txBody>
      </p:sp>
      <p:sp>
        <p:nvSpPr>
          <p:cNvPr id="19" name="Footer Placeholder 4">
            <a:extLst>
              <a:ext uri="{FF2B5EF4-FFF2-40B4-BE49-F238E27FC236}">
                <a16:creationId xmlns:a16="http://schemas.microsoft.com/office/drawing/2014/main" id="{16ED4913-A175-4E9A-B231-3569D25D9152}"/>
              </a:ext>
            </a:extLst>
          </p:cNvPr>
          <p:cNvSpPr>
            <a:spLocks noGrp="1"/>
          </p:cNvSpPr>
          <p:nvPr>
            <p:ph type="ftr" sz="quarter" idx="3"/>
          </p:nvPr>
        </p:nvSpPr>
        <p:spPr>
          <a:xfrm>
            <a:off x="4038600" y="6377133"/>
            <a:ext cx="4114800" cy="365125"/>
          </a:xfrm>
          <a:prstGeom prst="rect">
            <a:avLst/>
          </a:prstGeom>
        </p:spPr>
        <p:txBody>
          <a:bodyPr vert="horz" lIns="91440" tIns="45720" rIns="91440" bIns="45720" rtlCol="0" anchor="ctr"/>
          <a:lstStyle>
            <a:lvl1pPr>
              <a:defRPr lang="en-US" sz="1200" b="0" smtClean="0">
                <a:solidFill>
                  <a:schemeClr val="accent6"/>
                </a:solidFill>
              </a:defRPr>
            </a:lvl1pPr>
          </a:lstStyle>
          <a:p>
            <a:pPr algn="ctr"/>
            <a:r>
              <a:rPr lang="en-US"/>
              <a:t>University System of Georgia Institution</a:t>
            </a:r>
          </a:p>
        </p:txBody>
      </p:sp>
      <p:sp>
        <p:nvSpPr>
          <p:cNvPr id="5" name="Title Placeholder 4">
            <a:extLst>
              <a:ext uri="{FF2B5EF4-FFF2-40B4-BE49-F238E27FC236}">
                <a16:creationId xmlns:a16="http://schemas.microsoft.com/office/drawing/2014/main" id="{52575DAD-7C15-42BD-A9D4-621E961C8A56}"/>
              </a:ext>
            </a:extLst>
          </p:cNvPr>
          <p:cNvSpPr>
            <a:spLocks noGrp="1"/>
          </p:cNvSpPr>
          <p:nvPr>
            <p:ph type="title"/>
          </p:nvPr>
        </p:nvSpPr>
        <p:spPr>
          <a:xfrm>
            <a:off x="827314" y="1379375"/>
            <a:ext cx="10782269" cy="1325563"/>
          </a:xfrm>
          <a:prstGeom prst="rect">
            <a:avLst/>
          </a:prstGeom>
        </p:spPr>
        <p:txBody>
          <a:bodyPr vert="horz" lIns="91440" tIns="45720" rIns="91440" bIns="45720" rtlCol="0" anchor="ctr">
            <a:normAutofit/>
          </a:bodyPr>
          <a:lstStyle/>
          <a:p>
            <a:r>
              <a:rPr lang="en-US"/>
              <a:t>SLIDE MASTER- Section Breaks with Chevrons and headers</a:t>
            </a:r>
          </a:p>
        </p:txBody>
      </p:sp>
      <p:sp>
        <p:nvSpPr>
          <p:cNvPr id="10" name="Date Placeholder 2">
            <a:extLst>
              <a:ext uri="{FF2B5EF4-FFF2-40B4-BE49-F238E27FC236}">
                <a16:creationId xmlns:a16="http://schemas.microsoft.com/office/drawing/2014/main" id="{CECF1913-386B-400E-A441-912D10850288}"/>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p>
        </p:txBody>
      </p:sp>
    </p:spTree>
    <p:custDataLst>
      <p:tags r:id="rId8"/>
    </p:custDataLst>
    <p:extLst>
      <p:ext uri="{BB962C8B-B14F-4D97-AF65-F5344CB8AC3E}">
        <p14:creationId xmlns:p14="http://schemas.microsoft.com/office/powerpoint/2010/main" val="31017251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C3C5C8-C03B-4E98-A6DC-4148BF64E27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633546" y="244729"/>
            <a:ext cx="1203380" cy="510027"/>
          </a:xfrm>
          <a:prstGeom prst="rect">
            <a:avLst/>
          </a:prstGeom>
        </p:spPr>
      </p:pic>
      <p:grpSp>
        <p:nvGrpSpPr>
          <p:cNvPr id="2" name="Group 1">
            <a:extLst>
              <a:ext uri="{FF2B5EF4-FFF2-40B4-BE49-F238E27FC236}">
                <a16:creationId xmlns:a16="http://schemas.microsoft.com/office/drawing/2014/main" id="{2A30AD59-8D5F-4498-A538-F5EAD2E0ABDC}"/>
              </a:ext>
            </a:extLst>
          </p:cNvPr>
          <p:cNvGrpSpPr/>
          <p:nvPr userDrawn="1"/>
        </p:nvGrpSpPr>
        <p:grpSpPr>
          <a:xfrm>
            <a:off x="193763" y="6091518"/>
            <a:ext cx="9302820" cy="403411"/>
            <a:chOff x="193763" y="6091518"/>
            <a:chExt cx="9302820" cy="403411"/>
          </a:xfrm>
        </p:grpSpPr>
        <p:pic>
          <p:nvPicPr>
            <p:cNvPr id="14" name="Picture 13">
              <a:extLst>
                <a:ext uri="{FF2B5EF4-FFF2-40B4-BE49-F238E27FC236}">
                  <a16:creationId xmlns:a16="http://schemas.microsoft.com/office/drawing/2014/main" id="{CB23C256-8066-42F6-AEEE-E751AA4D3294}"/>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1261" t="-92616" r="43485" b="-67870"/>
            <a:stretch/>
          </p:blipFill>
          <p:spPr>
            <a:xfrm>
              <a:off x="193763" y="6091518"/>
              <a:ext cx="5046504" cy="403411"/>
            </a:xfrm>
            <a:prstGeom prst="rect">
              <a:avLst/>
            </a:prstGeom>
          </p:spPr>
        </p:pic>
        <p:pic>
          <p:nvPicPr>
            <p:cNvPr id="15" name="Picture 14">
              <a:extLst>
                <a:ext uri="{FF2B5EF4-FFF2-40B4-BE49-F238E27FC236}">
                  <a16:creationId xmlns:a16="http://schemas.microsoft.com/office/drawing/2014/main" id="{D87A4749-847D-4A71-81A7-A57495927E75}"/>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57576" t="-15919" b="-1"/>
            <a:stretch/>
          </p:blipFill>
          <p:spPr>
            <a:xfrm>
              <a:off x="5229383" y="6210300"/>
              <a:ext cx="4267200" cy="179523"/>
            </a:xfrm>
            <a:prstGeom prst="rect">
              <a:avLst/>
            </a:prstGeom>
          </p:spPr>
        </p:pic>
      </p:grpSp>
      <p:pic>
        <p:nvPicPr>
          <p:cNvPr id="16" name="Picture 15">
            <a:extLst>
              <a:ext uri="{FF2B5EF4-FFF2-40B4-BE49-F238E27FC236}">
                <a16:creationId xmlns:a16="http://schemas.microsoft.com/office/drawing/2014/main" id="{4AA281BB-C895-4F41-95EF-4A406C4CF034}"/>
              </a:ext>
            </a:extLst>
          </p:cNvPr>
          <p:cNvPicPr>
            <a:picLocks noChangeAspect="1"/>
          </p:cNvPicPr>
          <p:nvPr userDrawn="1"/>
        </p:nvPicPr>
        <p:blipFill>
          <a:blip r:embed="rId15" cstate="print">
            <a:alphaModFix amt="75000"/>
            <a:extLst>
              <a:ext uri="{28A0092B-C50C-407E-A947-70E740481C1C}">
                <a14:useLocalDpi xmlns:a14="http://schemas.microsoft.com/office/drawing/2010/main" val="0"/>
              </a:ext>
            </a:extLst>
          </a:blip>
          <a:stretch>
            <a:fillRect/>
          </a:stretch>
        </p:blipFill>
        <p:spPr>
          <a:xfrm>
            <a:off x="9525579" y="6173067"/>
            <a:ext cx="2235200" cy="294968"/>
          </a:xfrm>
          <a:prstGeom prst="rect">
            <a:avLst/>
          </a:prstGeom>
        </p:spPr>
      </p:pic>
      <p:sp>
        <p:nvSpPr>
          <p:cNvPr id="18" name="Slide Number Placeholder 4">
            <a:extLst>
              <a:ext uri="{FF2B5EF4-FFF2-40B4-BE49-F238E27FC236}">
                <a16:creationId xmlns:a16="http://schemas.microsoft.com/office/drawing/2014/main" id="{D06A19C1-F204-4291-99F8-9712A50C1F9C}"/>
              </a:ext>
            </a:extLst>
          </p:cNvPr>
          <p:cNvSpPr>
            <a:spLocks noGrp="1"/>
          </p:cNvSpPr>
          <p:nvPr>
            <p:ph type="sldNum" sz="quarter" idx="12"/>
          </p:nvPr>
        </p:nvSpPr>
        <p:spPr>
          <a:xfrm>
            <a:off x="8322564" y="6377133"/>
            <a:ext cx="3319272" cy="365125"/>
          </a:xfrm>
          <a:prstGeom prst="rect">
            <a:avLst/>
          </a:prstGeom>
        </p:spPr>
        <p:txBody>
          <a:bodyPr vert="horz" lIns="91440" tIns="45720" rIns="91440" bIns="45720" rtlCol="0" anchor="ctr"/>
          <a:lstStyle>
            <a:lvl1pPr>
              <a:defRPr lang="en-US" sz="1200" b="0" smtClean="0">
                <a:solidFill>
                  <a:schemeClr val="accent6"/>
                </a:solidFill>
              </a:defRPr>
            </a:lvl1pPr>
          </a:lstStyle>
          <a:p>
            <a:pPr algn="r"/>
            <a:fld id="{920E7BFD-8946-41E8-A498-F8C8925B8B74}" type="slidenum">
              <a:rPr lang="en-US" smtClean="0"/>
              <a:pPr algn="r"/>
              <a:t>‹#›</a:t>
            </a:fld>
            <a:endParaRPr lang="en-US"/>
          </a:p>
        </p:txBody>
      </p:sp>
      <p:sp>
        <p:nvSpPr>
          <p:cNvPr id="19" name="Footer Placeholder 4">
            <a:extLst>
              <a:ext uri="{FF2B5EF4-FFF2-40B4-BE49-F238E27FC236}">
                <a16:creationId xmlns:a16="http://schemas.microsoft.com/office/drawing/2014/main" id="{16ED4913-A175-4E9A-B231-3569D25D9152}"/>
              </a:ext>
            </a:extLst>
          </p:cNvPr>
          <p:cNvSpPr>
            <a:spLocks noGrp="1"/>
          </p:cNvSpPr>
          <p:nvPr>
            <p:ph type="ftr" sz="quarter" idx="3"/>
          </p:nvPr>
        </p:nvSpPr>
        <p:spPr>
          <a:xfrm>
            <a:off x="4038600" y="6377133"/>
            <a:ext cx="4114800" cy="365125"/>
          </a:xfrm>
          <a:prstGeom prst="rect">
            <a:avLst/>
          </a:prstGeom>
        </p:spPr>
        <p:txBody>
          <a:bodyPr vert="horz" lIns="91440" tIns="45720" rIns="91440" bIns="45720" rtlCol="0" anchor="ctr"/>
          <a:lstStyle>
            <a:lvl1pPr>
              <a:defRPr lang="en-US" sz="1200" b="0" smtClean="0">
                <a:solidFill>
                  <a:schemeClr val="accent6"/>
                </a:solidFill>
              </a:defRPr>
            </a:lvl1pPr>
          </a:lstStyle>
          <a:p>
            <a:pPr algn="ctr"/>
            <a:r>
              <a:rPr lang="en-US"/>
              <a:t>University System of Georgia Institution</a:t>
            </a:r>
          </a:p>
        </p:txBody>
      </p:sp>
      <p:sp>
        <p:nvSpPr>
          <p:cNvPr id="5" name="Title Placeholder 4">
            <a:extLst>
              <a:ext uri="{FF2B5EF4-FFF2-40B4-BE49-F238E27FC236}">
                <a16:creationId xmlns:a16="http://schemas.microsoft.com/office/drawing/2014/main" id="{52575DAD-7C15-42BD-A9D4-621E961C8A56}"/>
              </a:ext>
            </a:extLst>
          </p:cNvPr>
          <p:cNvSpPr>
            <a:spLocks noGrp="1"/>
          </p:cNvSpPr>
          <p:nvPr>
            <p:ph type="title"/>
          </p:nvPr>
        </p:nvSpPr>
        <p:spPr>
          <a:xfrm>
            <a:off x="827314" y="1379375"/>
            <a:ext cx="10782269" cy="1325563"/>
          </a:xfrm>
          <a:prstGeom prst="rect">
            <a:avLst/>
          </a:prstGeom>
        </p:spPr>
        <p:txBody>
          <a:bodyPr vert="horz" lIns="91440" tIns="45720" rIns="91440" bIns="45720" rtlCol="0" anchor="ctr">
            <a:normAutofit/>
          </a:bodyPr>
          <a:lstStyle/>
          <a:p>
            <a:r>
              <a:rPr lang="en-US"/>
              <a:t>SLIDE MASTER- Section Breaks with Chevrons and headers</a:t>
            </a:r>
          </a:p>
        </p:txBody>
      </p:sp>
      <p:sp>
        <p:nvSpPr>
          <p:cNvPr id="10" name="Date Placeholder 2">
            <a:extLst>
              <a:ext uri="{FF2B5EF4-FFF2-40B4-BE49-F238E27FC236}">
                <a16:creationId xmlns:a16="http://schemas.microsoft.com/office/drawing/2014/main" id="{CECF1913-386B-400E-A441-912D10850288}"/>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p>
        </p:txBody>
      </p:sp>
    </p:spTree>
    <p:custDataLst>
      <p:tags r:id="rId12"/>
    </p:custDataLst>
    <p:extLst>
      <p:ext uri="{BB962C8B-B14F-4D97-AF65-F5344CB8AC3E}">
        <p14:creationId xmlns:p14="http://schemas.microsoft.com/office/powerpoint/2010/main" val="36613048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C3C5C8-C03B-4E98-A6DC-4148BF64E27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33546" y="244729"/>
            <a:ext cx="1203380" cy="510027"/>
          </a:xfrm>
          <a:prstGeom prst="rect">
            <a:avLst/>
          </a:prstGeom>
        </p:spPr>
      </p:pic>
      <p:grpSp>
        <p:nvGrpSpPr>
          <p:cNvPr id="2" name="Group 1">
            <a:extLst>
              <a:ext uri="{FF2B5EF4-FFF2-40B4-BE49-F238E27FC236}">
                <a16:creationId xmlns:a16="http://schemas.microsoft.com/office/drawing/2014/main" id="{2A30AD59-8D5F-4498-A538-F5EAD2E0ABDC}"/>
              </a:ext>
            </a:extLst>
          </p:cNvPr>
          <p:cNvGrpSpPr/>
          <p:nvPr userDrawn="1"/>
        </p:nvGrpSpPr>
        <p:grpSpPr>
          <a:xfrm>
            <a:off x="193763" y="6091518"/>
            <a:ext cx="9302820" cy="403411"/>
            <a:chOff x="193763" y="6091518"/>
            <a:chExt cx="9302820" cy="403411"/>
          </a:xfrm>
        </p:grpSpPr>
        <p:pic>
          <p:nvPicPr>
            <p:cNvPr id="14" name="Picture 13">
              <a:extLst>
                <a:ext uri="{FF2B5EF4-FFF2-40B4-BE49-F238E27FC236}">
                  <a16:creationId xmlns:a16="http://schemas.microsoft.com/office/drawing/2014/main" id="{CB23C256-8066-42F6-AEEE-E751AA4D3294}"/>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1261" t="-92616" r="43485" b="-67870"/>
            <a:stretch/>
          </p:blipFill>
          <p:spPr>
            <a:xfrm>
              <a:off x="193763" y="6091518"/>
              <a:ext cx="5046504" cy="403411"/>
            </a:xfrm>
            <a:prstGeom prst="rect">
              <a:avLst/>
            </a:prstGeom>
          </p:spPr>
        </p:pic>
        <p:pic>
          <p:nvPicPr>
            <p:cNvPr id="15" name="Picture 14">
              <a:extLst>
                <a:ext uri="{FF2B5EF4-FFF2-40B4-BE49-F238E27FC236}">
                  <a16:creationId xmlns:a16="http://schemas.microsoft.com/office/drawing/2014/main" id="{D87A4749-847D-4A71-81A7-A57495927E75}"/>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57576" t="-15919" b="-1"/>
            <a:stretch/>
          </p:blipFill>
          <p:spPr>
            <a:xfrm>
              <a:off x="5229383" y="6210300"/>
              <a:ext cx="4267200" cy="179523"/>
            </a:xfrm>
            <a:prstGeom prst="rect">
              <a:avLst/>
            </a:prstGeom>
          </p:spPr>
        </p:pic>
      </p:grpSp>
      <p:pic>
        <p:nvPicPr>
          <p:cNvPr id="16" name="Picture 15">
            <a:extLst>
              <a:ext uri="{FF2B5EF4-FFF2-40B4-BE49-F238E27FC236}">
                <a16:creationId xmlns:a16="http://schemas.microsoft.com/office/drawing/2014/main" id="{4AA281BB-C895-4F41-95EF-4A406C4CF034}"/>
              </a:ext>
            </a:extLst>
          </p:cNvPr>
          <p:cNvPicPr>
            <a:picLocks noChangeAspect="1"/>
          </p:cNvPicPr>
          <p:nvPr userDrawn="1"/>
        </p:nvPicPr>
        <p:blipFill>
          <a:blip r:embed="rId16" cstate="print">
            <a:alphaModFix amt="75000"/>
            <a:extLst>
              <a:ext uri="{28A0092B-C50C-407E-A947-70E740481C1C}">
                <a14:useLocalDpi xmlns:a14="http://schemas.microsoft.com/office/drawing/2010/main" val="0"/>
              </a:ext>
            </a:extLst>
          </a:blip>
          <a:stretch>
            <a:fillRect/>
          </a:stretch>
        </p:blipFill>
        <p:spPr>
          <a:xfrm>
            <a:off x="9525579" y="6173067"/>
            <a:ext cx="2235200" cy="294968"/>
          </a:xfrm>
          <a:prstGeom prst="rect">
            <a:avLst/>
          </a:prstGeom>
        </p:spPr>
      </p:pic>
      <p:sp>
        <p:nvSpPr>
          <p:cNvPr id="18" name="Slide Number Placeholder 4">
            <a:extLst>
              <a:ext uri="{FF2B5EF4-FFF2-40B4-BE49-F238E27FC236}">
                <a16:creationId xmlns:a16="http://schemas.microsoft.com/office/drawing/2014/main" id="{D06A19C1-F204-4291-99F8-9712A50C1F9C}"/>
              </a:ext>
            </a:extLst>
          </p:cNvPr>
          <p:cNvSpPr>
            <a:spLocks noGrp="1"/>
          </p:cNvSpPr>
          <p:nvPr>
            <p:ph type="sldNum" sz="quarter" idx="12"/>
          </p:nvPr>
        </p:nvSpPr>
        <p:spPr>
          <a:xfrm>
            <a:off x="8322564" y="6377133"/>
            <a:ext cx="3319272" cy="365125"/>
          </a:xfrm>
          <a:prstGeom prst="rect">
            <a:avLst/>
          </a:prstGeom>
        </p:spPr>
        <p:txBody>
          <a:bodyPr vert="horz" lIns="91440" tIns="45720" rIns="91440" bIns="45720" rtlCol="0" anchor="ctr"/>
          <a:lstStyle>
            <a:lvl1pPr>
              <a:defRPr lang="en-US" sz="1200" b="0" smtClean="0">
                <a:solidFill>
                  <a:schemeClr val="accent6"/>
                </a:solidFill>
              </a:defRPr>
            </a:lvl1pPr>
          </a:lstStyle>
          <a:p>
            <a:pPr algn="r"/>
            <a:fld id="{920E7BFD-8946-41E8-A498-F8C8925B8B74}" type="slidenum">
              <a:rPr lang="en-US" smtClean="0"/>
              <a:pPr algn="r"/>
              <a:t>‹#›</a:t>
            </a:fld>
            <a:endParaRPr lang="en-US" dirty="0"/>
          </a:p>
        </p:txBody>
      </p:sp>
      <p:sp>
        <p:nvSpPr>
          <p:cNvPr id="19" name="Footer Placeholder 4">
            <a:extLst>
              <a:ext uri="{FF2B5EF4-FFF2-40B4-BE49-F238E27FC236}">
                <a16:creationId xmlns:a16="http://schemas.microsoft.com/office/drawing/2014/main" id="{16ED4913-A175-4E9A-B231-3569D25D9152}"/>
              </a:ext>
            </a:extLst>
          </p:cNvPr>
          <p:cNvSpPr>
            <a:spLocks noGrp="1"/>
          </p:cNvSpPr>
          <p:nvPr>
            <p:ph type="ftr" sz="quarter" idx="3"/>
          </p:nvPr>
        </p:nvSpPr>
        <p:spPr>
          <a:xfrm>
            <a:off x="4038600" y="6377133"/>
            <a:ext cx="4114800" cy="365125"/>
          </a:xfrm>
          <a:prstGeom prst="rect">
            <a:avLst/>
          </a:prstGeom>
        </p:spPr>
        <p:txBody>
          <a:bodyPr vert="horz" lIns="91440" tIns="45720" rIns="91440" bIns="45720" rtlCol="0" anchor="ctr"/>
          <a:lstStyle>
            <a:lvl1pPr>
              <a:defRPr lang="en-US" sz="1200" b="0" smtClean="0">
                <a:solidFill>
                  <a:schemeClr val="accent6"/>
                </a:solidFill>
              </a:defRPr>
            </a:lvl1pPr>
          </a:lstStyle>
          <a:p>
            <a:pPr algn="ctr"/>
            <a:r>
              <a:rPr lang="en-US" dirty="0"/>
              <a:t>University System of Georgia Institution</a:t>
            </a:r>
          </a:p>
        </p:txBody>
      </p:sp>
      <p:sp>
        <p:nvSpPr>
          <p:cNvPr id="5" name="Title Placeholder 4">
            <a:extLst>
              <a:ext uri="{FF2B5EF4-FFF2-40B4-BE49-F238E27FC236}">
                <a16:creationId xmlns:a16="http://schemas.microsoft.com/office/drawing/2014/main" id="{52575DAD-7C15-42BD-A9D4-621E961C8A56}"/>
              </a:ext>
            </a:extLst>
          </p:cNvPr>
          <p:cNvSpPr>
            <a:spLocks noGrp="1"/>
          </p:cNvSpPr>
          <p:nvPr>
            <p:ph type="title"/>
          </p:nvPr>
        </p:nvSpPr>
        <p:spPr>
          <a:xfrm>
            <a:off x="827314" y="1379375"/>
            <a:ext cx="10782269" cy="1325563"/>
          </a:xfrm>
          <a:prstGeom prst="rect">
            <a:avLst/>
          </a:prstGeom>
        </p:spPr>
        <p:txBody>
          <a:bodyPr vert="horz" lIns="91440" tIns="45720" rIns="91440" bIns="45720" rtlCol="0" anchor="ctr">
            <a:normAutofit/>
          </a:bodyPr>
          <a:lstStyle/>
          <a:p>
            <a:r>
              <a:rPr lang="en-US"/>
              <a:t>SLIDE MASTER- Section Breaks with Chevrons and headers</a:t>
            </a:r>
          </a:p>
        </p:txBody>
      </p:sp>
      <p:sp>
        <p:nvSpPr>
          <p:cNvPr id="10" name="Date Placeholder 2">
            <a:extLst>
              <a:ext uri="{FF2B5EF4-FFF2-40B4-BE49-F238E27FC236}">
                <a16:creationId xmlns:a16="http://schemas.microsoft.com/office/drawing/2014/main" id="{CECF1913-386B-400E-A441-912D10850288}"/>
              </a:ext>
            </a:extLst>
          </p:cNvPr>
          <p:cNvSpPr>
            <a:spLocks noGrp="1"/>
          </p:cNvSpPr>
          <p:nvPr>
            <p:ph type="dt" sz="half" idx="2"/>
          </p:nvPr>
        </p:nvSpPr>
        <p:spPr>
          <a:xfrm>
            <a:off x="337458" y="6377133"/>
            <a:ext cx="1066799" cy="365125"/>
          </a:xfrm>
          <a:prstGeom prst="rect">
            <a:avLst/>
          </a:prstGeom>
        </p:spPr>
        <p:txBody>
          <a:bodyPr vert="horz" lIns="91440" tIns="45720" rIns="91440" bIns="45720" rtlCol="0" anchor="ctr"/>
          <a:lstStyle>
            <a:lvl1pPr algn="l">
              <a:defRPr sz="1200">
                <a:solidFill>
                  <a:schemeClr val="accent6"/>
                </a:solidFill>
              </a:defRPr>
            </a:lvl1pPr>
          </a:lstStyle>
          <a:p>
            <a:r>
              <a:rPr lang="en-US"/>
              <a:t>2/24/2020</a:t>
            </a:r>
            <a:endParaRPr lang="en-US" dirty="0"/>
          </a:p>
        </p:txBody>
      </p:sp>
    </p:spTree>
    <p:custDataLst>
      <p:tags r:id="rId13"/>
    </p:custDataLst>
    <p:extLst>
      <p:ext uri="{BB962C8B-B14F-4D97-AF65-F5344CB8AC3E}">
        <p14:creationId xmlns:p14="http://schemas.microsoft.com/office/powerpoint/2010/main" val="136659037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tags" Target="../tags/tag6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7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7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73.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7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7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7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4.xml"/><Relationship Id="rId1" Type="http://schemas.openxmlformats.org/officeDocument/2006/relationships/tags" Target="../tags/tag7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78.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79.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1.xml"/><Relationship Id="rId1" Type="http://schemas.openxmlformats.org/officeDocument/2006/relationships/tags" Target="../tags/tag6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80.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8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8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tags" Target="../tags/tag83.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8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8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tags" Target="../tags/tag8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3.xml"/><Relationship Id="rId1" Type="http://schemas.openxmlformats.org/officeDocument/2006/relationships/tags" Target="../tags/tag8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tags" Target="../tags/tag8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1.xml"/><Relationship Id="rId1" Type="http://schemas.openxmlformats.org/officeDocument/2006/relationships/tags" Target="../tags/tag66.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13.xml"/><Relationship Id="rId1" Type="http://schemas.openxmlformats.org/officeDocument/2006/relationships/tags" Target="../tags/tag89.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13.xml"/><Relationship Id="rId1" Type="http://schemas.openxmlformats.org/officeDocument/2006/relationships/tags" Target="../tags/tag90.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3.xml"/><Relationship Id="rId1" Type="http://schemas.openxmlformats.org/officeDocument/2006/relationships/tags" Target="../tags/tag9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9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93.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9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9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9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9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9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6.xml"/><Relationship Id="rId1" Type="http://schemas.openxmlformats.org/officeDocument/2006/relationships/tags" Target="../tags/tag6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9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10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10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10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103.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104.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105.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106.xm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10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108.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109.xml"/><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110.xml"/><Relationship Id="rId4" Type="http://schemas.openxmlformats.org/officeDocument/2006/relationships/image" Target="../media/image37.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111.xml"/><Relationship Id="rId4" Type="http://schemas.openxmlformats.org/officeDocument/2006/relationships/image" Target="../media/image38.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112.xml"/><Relationship Id="rId4" Type="http://schemas.openxmlformats.org/officeDocument/2006/relationships/image" Target="../media/image39.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113.xml"/><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4.xml"/><Relationship Id="rId1" Type="http://schemas.openxmlformats.org/officeDocument/2006/relationships/tags" Target="../tags/tag6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114.xml"/><Relationship Id="rId4" Type="http://schemas.openxmlformats.org/officeDocument/2006/relationships/image" Target="../media/image41.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115.xml"/><Relationship Id="rId4" Type="http://schemas.openxmlformats.org/officeDocument/2006/relationships/image" Target="../media/image42.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1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11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118.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54.xml"/><Relationship Id="rId1" Type="http://schemas.openxmlformats.org/officeDocument/2006/relationships/tags" Target="../tags/tag69.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681807"/>
            <a:ext cx="8610600" cy="1325563"/>
          </a:xfrm>
        </p:spPr>
        <p:txBody>
          <a:bodyPr>
            <a:normAutofit/>
          </a:bodyPr>
          <a:lstStyle/>
          <a:p>
            <a:r>
              <a:rPr lang="en-US" dirty="0">
                <a:latin typeface="Arial"/>
                <a:cs typeface="Arial"/>
              </a:rPr>
              <a:t>Security Provisioning: Roles &amp; Responsibilities and Access</a:t>
            </a:r>
            <a:endParaRPr lang="en-US" dirty="0"/>
          </a:p>
        </p:txBody>
      </p:sp>
      <p:sp>
        <p:nvSpPr>
          <p:cNvPr id="3" name="Slide Number Placeholder 2"/>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7BFD-8946-41E8-A498-F8C8925B8B74}"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Footer Placeholder 3"/>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University System of Georgia Institution</a:t>
            </a:r>
          </a:p>
        </p:txBody>
      </p:sp>
      <p:sp>
        <p:nvSpPr>
          <p:cNvPr id="6" name="Date Placeholder 5"/>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mn-cs"/>
              </a:rPr>
              <a:t>2/24/2020</a:t>
            </a: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C9F69FAB-C0AD-40B2-9384-4B41147851C0}"/>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4D9EBD90-9569-4973-B510-F52CE0EAC2CB}"/>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271267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10</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Recruiting Self Service</a:t>
            </a:r>
          </a:p>
        </p:txBody>
      </p:sp>
      <p:sp>
        <p:nvSpPr>
          <p:cNvPr id="5" name="Date Placeholder 4"/>
          <p:cNvSpPr>
            <a:spLocks noGrp="1"/>
          </p:cNvSpPr>
          <p:nvPr>
            <p:ph type="dt" sz="half" idx="12"/>
          </p:nvPr>
        </p:nvSpPr>
        <p:spPr/>
        <p:txBody>
          <a:bodyPr/>
          <a:lstStyle/>
          <a:p>
            <a:r>
              <a:rPr lang="en-US"/>
              <a:t>2/24/2020</a:t>
            </a:r>
            <a:endParaRPr lang="en-US" dirty="0"/>
          </a:p>
        </p:txBody>
      </p:sp>
      <p:pic>
        <p:nvPicPr>
          <p:cNvPr id="9" name="Picture 8">
            <a:extLst>
              <a:ext uri="{FF2B5EF4-FFF2-40B4-BE49-F238E27FC236}">
                <a16:creationId xmlns:a16="http://schemas.microsoft.com/office/drawing/2014/main" id="{ED47067F-9A15-4639-A8DB-C0913F645D4E}"/>
              </a:ext>
            </a:extLst>
          </p:cNvPr>
          <p:cNvPicPr>
            <a:picLocks noChangeAspect="1"/>
          </p:cNvPicPr>
          <p:nvPr/>
        </p:nvPicPr>
        <p:blipFill>
          <a:blip r:embed="rId4"/>
          <a:stretch>
            <a:fillRect/>
          </a:stretch>
        </p:blipFill>
        <p:spPr>
          <a:xfrm>
            <a:off x="1774830" y="1301551"/>
            <a:ext cx="8642339" cy="4861316"/>
          </a:xfrm>
          <a:prstGeom prst="rect">
            <a:avLst/>
          </a:prstGeom>
        </p:spPr>
      </p:pic>
      <p:sp>
        <p:nvSpPr>
          <p:cNvPr id="7" name="TextBox 6">
            <a:extLst>
              <a:ext uri="{FF2B5EF4-FFF2-40B4-BE49-F238E27FC236}">
                <a16:creationId xmlns:a16="http://schemas.microsoft.com/office/drawing/2014/main" id="{AD393246-B2A5-48BD-841E-6EADB7DCC554}"/>
              </a:ext>
            </a:extLst>
          </p:cNvPr>
          <p:cNvSpPr txBox="1"/>
          <p:nvPr/>
        </p:nvSpPr>
        <p:spPr>
          <a:xfrm>
            <a:off x="4138897" y="3965260"/>
            <a:ext cx="3701142" cy="1200329"/>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As an employee, a user can navigate to Recruiting Self Service to search job openings and apply for jobs.</a:t>
            </a:r>
          </a:p>
        </p:txBody>
      </p:sp>
    </p:spTree>
    <p:custDataLst>
      <p:tags r:id="rId1"/>
    </p:custDataLst>
    <p:extLst>
      <p:ext uri="{BB962C8B-B14F-4D97-AF65-F5344CB8AC3E}">
        <p14:creationId xmlns:p14="http://schemas.microsoft.com/office/powerpoint/2010/main" val="4050336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11</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Manager (BOR Manager Careers)</a:t>
            </a:r>
          </a:p>
        </p:txBody>
      </p:sp>
      <p:sp>
        <p:nvSpPr>
          <p:cNvPr id="7" name="Text Placeholder 6"/>
          <p:cNvSpPr>
            <a:spLocks noGrp="1"/>
          </p:cNvSpPr>
          <p:nvPr>
            <p:ph type="body" idx="1"/>
          </p:nvPr>
        </p:nvSpPr>
        <p:spPr>
          <a:xfrm>
            <a:off x="614560" y="1270556"/>
            <a:ext cx="11183711" cy="5425522"/>
          </a:xfrm>
        </p:spPr>
        <p:txBody>
          <a:bodyPr vert="horz" lIns="91440" tIns="45720" rIns="91440" bIns="45720" rtlCol="0" anchor="t">
            <a:normAutofit/>
          </a:bodyPr>
          <a:lstStyle/>
          <a:p>
            <a:pPr marL="0" indent="0">
              <a:buNone/>
            </a:pPr>
            <a:r>
              <a:rPr lang="en-US" sz="2400" b="1" dirty="0"/>
              <a:t>Who gets this role:</a:t>
            </a:r>
          </a:p>
          <a:p>
            <a:r>
              <a:rPr lang="en-US" sz="2400" dirty="0"/>
              <a:t>Granted dynamically to all employees with access to Employee Self-Service</a:t>
            </a:r>
          </a:p>
          <a:p>
            <a:endParaRPr lang="en-US" sz="2400" dirty="0"/>
          </a:p>
          <a:p>
            <a:pPr marL="0" indent="0">
              <a:buNone/>
            </a:pPr>
            <a:r>
              <a:rPr lang="en-US" sz="2400" b="1" dirty="0"/>
              <a:t>What can this role see:</a:t>
            </a:r>
          </a:p>
          <a:p>
            <a:r>
              <a:rPr lang="en-US" sz="2400" dirty="0"/>
              <a:t>Gives access to “Open Jobs” and “Create Job Opening” tiles</a:t>
            </a:r>
          </a:p>
          <a:p>
            <a:endParaRPr lang="en-US" sz="2400" dirty="0"/>
          </a:p>
          <a:p>
            <a:pPr marL="0" indent="0">
              <a:buNone/>
            </a:pPr>
            <a:r>
              <a:rPr lang="en-US" sz="2400" b="1" dirty="0"/>
              <a:t>What can this role do:</a:t>
            </a:r>
          </a:p>
          <a:p>
            <a:r>
              <a:rPr lang="en-US" sz="2400" dirty="0"/>
              <a:t>Create job openings</a:t>
            </a:r>
          </a:p>
          <a:p>
            <a:r>
              <a:rPr lang="en-US" sz="2400" dirty="0"/>
              <a:t>Can manage applicants and interviews</a:t>
            </a:r>
          </a:p>
          <a:p>
            <a:r>
              <a:rPr lang="en-US" sz="2400" dirty="0"/>
              <a:t>Create job offers</a:t>
            </a:r>
          </a:p>
          <a:p>
            <a:r>
              <a:rPr lang="en-US" sz="2400" dirty="0"/>
              <a:t>Create notes</a:t>
            </a:r>
          </a:p>
          <a:p>
            <a:endParaRPr lang="en-US" sz="2400" dirty="0"/>
          </a:p>
          <a:p>
            <a:endParaRPr lang="en-US" sz="2400" dirty="0"/>
          </a:p>
          <a:p>
            <a:pPr marL="0" indent="0">
              <a:buNone/>
            </a:pPr>
            <a:endParaRPr lang="en-US" sz="2400" dirty="0"/>
          </a:p>
          <a:p>
            <a:pPr marL="0" indent="0">
              <a:buNone/>
            </a:pPr>
            <a:endParaRPr lang="en-US" sz="2000" dirty="0"/>
          </a:p>
        </p:txBody>
      </p:sp>
      <p:sp>
        <p:nvSpPr>
          <p:cNvPr id="5" name="Date Placeholder 4"/>
          <p:cNvSpPr>
            <a:spLocks noGrp="1"/>
          </p:cNvSpPr>
          <p:nvPr>
            <p:ph type="dt" sz="half" idx="12"/>
          </p:nvPr>
        </p:nvSpPr>
        <p:spPr/>
        <p:txBody>
          <a:bodyPr/>
          <a:lstStyle/>
          <a:p>
            <a:r>
              <a:rPr lang="en-US"/>
              <a:t>2/24/2020</a:t>
            </a:r>
            <a:endParaRPr lang="en-US" dirty="0"/>
          </a:p>
        </p:txBody>
      </p:sp>
    </p:spTree>
    <p:custDataLst>
      <p:tags r:id="rId1"/>
    </p:custDataLst>
    <p:extLst>
      <p:ext uri="{BB962C8B-B14F-4D97-AF65-F5344CB8AC3E}">
        <p14:creationId xmlns:p14="http://schemas.microsoft.com/office/powerpoint/2010/main" val="3288724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12</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Manager Self Service</a:t>
            </a:r>
          </a:p>
        </p:txBody>
      </p:sp>
      <p:sp>
        <p:nvSpPr>
          <p:cNvPr id="5" name="Date Placeholder 4"/>
          <p:cNvSpPr>
            <a:spLocks noGrp="1"/>
          </p:cNvSpPr>
          <p:nvPr>
            <p:ph type="dt" sz="half" idx="12"/>
          </p:nvPr>
        </p:nvSpPr>
        <p:spPr/>
        <p:txBody>
          <a:bodyPr/>
          <a:lstStyle/>
          <a:p>
            <a:r>
              <a:rPr lang="en-US"/>
              <a:t>2/24/2020</a:t>
            </a:r>
            <a:endParaRPr lang="en-US" dirty="0"/>
          </a:p>
        </p:txBody>
      </p:sp>
      <p:pic>
        <p:nvPicPr>
          <p:cNvPr id="1026" name="Picture 1" descr="image002">
            <a:extLst>
              <a:ext uri="{FF2B5EF4-FFF2-40B4-BE49-F238E27FC236}">
                <a16:creationId xmlns:a16="http://schemas.microsoft.com/office/drawing/2014/main" id="{147192C3-DB74-4F11-AE04-B48D1C1C3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2147" y="1318267"/>
            <a:ext cx="567055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38FD66FA-1D06-44A0-9CD3-0B72A99C07A3}"/>
              </a:ext>
            </a:extLst>
          </p:cNvPr>
          <p:cNvSpPr txBox="1"/>
          <p:nvPr/>
        </p:nvSpPr>
        <p:spPr>
          <a:xfrm>
            <a:off x="337458" y="2916690"/>
            <a:ext cx="3701142" cy="1754326"/>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To initiate Careers transactions as a Manager or Provisioned Initiator, the user will navigate to Manage Self Service and select either Open Jobs or Create Job Opening.</a:t>
            </a:r>
          </a:p>
        </p:txBody>
      </p:sp>
    </p:spTree>
    <p:custDataLst>
      <p:tags r:id="rId1"/>
    </p:custDataLst>
    <p:extLst>
      <p:ext uri="{BB962C8B-B14F-4D97-AF65-F5344CB8AC3E}">
        <p14:creationId xmlns:p14="http://schemas.microsoft.com/office/powerpoint/2010/main" val="4012477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13</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a:xfrm>
            <a:off x="329622" y="51370"/>
            <a:ext cx="10515600" cy="1210574"/>
          </a:xfrm>
        </p:spPr>
        <p:txBody>
          <a:bodyPr/>
          <a:lstStyle/>
          <a:p>
            <a:r>
              <a:rPr lang="en-US" dirty="0"/>
              <a:t>Recruiter Admin (BOR Recruiting Administrators)</a:t>
            </a:r>
          </a:p>
        </p:txBody>
      </p:sp>
      <p:sp>
        <p:nvSpPr>
          <p:cNvPr id="7" name="Text Placeholder 6"/>
          <p:cNvSpPr>
            <a:spLocks noGrp="1"/>
          </p:cNvSpPr>
          <p:nvPr>
            <p:ph type="body" idx="1"/>
          </p:nvPr>
        </p:nvSpPr>
        <p:spPr>
          <a:xfrm>
            <a:off x="614560" y="1270556"/>
            <a:ext cx="11183711" cy="5425522"/>
          </a:xfrm>
        </p:spPr>
        <p:txBody>
          <a:bodyPr vert="horz" lIns="91440" tIns="45720" rIns="91440" bIns="45720" rtlCol="0" anchor="t">
            <a:normAutofit lnSpcReduction="10000"/>
          </a:bodyPr>
          <a:lstStyle/>
          <a:p>
            <a:pPr marL="0" indent="0">
              <a:buNone/>
            </a:pPr>
            <a:r>
              <a:rPr lang="en-US" sz="2400" b="1" dirty="0"/>
              <a:t>Who gets this role:</a:t>
            </a:r>
          </a:p>
          <a:p>
            <a:r>
              <a:rPr lang="en-US" sz="2400" dirty="0"/>
              <a:t>Granted to central users in Talent Acquisition</a:t>
            </a:r>
          </a:p>
          <a:p>
            <a:endParaRPr lang="en-US" sz="2400" dirty="0"/>
          </a:p>
          <a:p>
            <a:pPr marL="0" indent="0">
              <a:buNone/>
            </a:pPr>
            <a:r>
              <a:rPr lang="en-US" sz="2400" b="1" dirty="0"/>
              <a:t>What can this role see:</a:t>
            </a:r>
          </a:p>
          <a:p>
            <a:r>
              <a:rPr lang="en-US" sz="2400" dirty="0"/>
              <a:t>Gives access to all institutional job openings</a:t>
            </a:r>
          </a:p>
          <a:p>
            <a:endParaRPr lang="en-US" sz="2400" dirty="0"/>
          </a:p>
          <a:p>
            <a:pPr marL="0" indent="0">
              <a:buNone/>
            </a:pPr>
            <a:r>
              <a:rPr lang="en-US" sz="2400" b="1" dirty="0"/>
              <a:t>What can this role do:</a:t>
            </a:r>
          </a:p>
          <a:p>
            <a:r>
              <a:rPr lang="en-US" sz="2400" dirty="0"/>
              <a:t>Create job openings</a:t>
            </a:r>
          </a:p>
          <a:p>
            <a:r>
              <a:rPr lang="en-US" sz="2400" dirty="0"/>
              <a:t>Modify job openings</a:t>
            </a:r>
          </a:p>
          <a:p>
            <a:r>
              <a:rPr lang="en-US" sz="2400" dirty="0"/>
              <a:t>Manage applicants</a:t>
            </a:r>
          </a:p>
          <a:p>
            <a:r>
              <a:rPr lang="en-US" sz="2400" dirty="0"/>
              <a:t>Distribute job offers</a:t>
            </a:r>
          </a:p>
          <a:p>
            <a:r>
              <a:rPr lang="en-US" sz="2400" dirty="0"/>
              <a:t>Prepare applicants for hire</a:t>
            </a:r>
          </a:p>
          <a:p>
            <a:r>
              <a:rPr lang="en-US" sz="2400" dirty="0"/>
              <a:t>Request new screenings questions</a:t>
            </a:r>
          </a:p>
          <a:p>
            <a:r>
              <a:rPr lang="en-US" sz="2400" dirty="0"/>
              <a:t>Move applicants to any disposition</a:t>
            </a:r>
          </a:p>
          <a:p>
            <a:endParaRPr lang="en-US" sz="2400" dirty="0"/>
          </a:p>
          <a:p>
            <a:endParaRPr lang="en-US" sz="2400" dirty="0"/>
          </a:p>
          <a:p>
            <a:pPr marL="0" indent="0">
              <a:buNone/>
            </a:pPr>
            <a:endParaRPr lang="en-US" sz="2400" dirty="0"/>
          </a:p>
          <a:p>
            <a:pPr marL="0" indent="0">
              <a:buNone/>
            </a:pPr>
            <a:endParaRPr lang="en-US" sz="2000" dirty="0"/>
          </a:p>
        </p:txBody>
      </p:sp>
      <p:sp>
        <p:nvSpPr>
          <p:cNvPr id="5" name="Date Placeholder 4"/>
          <p:cNvSpPr>
            <a:spLocks noGrp="1"/>
          </p:cNvSpPr>
          <p:nvPr>
            <p:ph type="dt" sz="half" idx="12"/>
          </p:nvPr>
        </p:nvSpPr>
        <p:spPr/>
        <p:txBody>
          <a:bodyPr/>
          <a:lstStyle/>
          <a:p>
            <a:r>
              <a:rPr lang="en-US"/>
              <a:t>2/24/2020</a:t>
            </a:r>
            <a:endParaRPr lang="en-US" dirty="0"/>
          </a:p>
        </p:txBody>
      </p:sp>
    </p:spTree>
    <p:custDataLst>
      <p:tags r:id="rId1"/>
    </p:custDataLst>
    <p:extLst>
      <p:ext uri="{BB962C8B-B14F-4D97-AF65-F5344CB8AC3E}">
        <p14:creationId xmlns:p14="http://schemas.microsoft.com/office/powerpoint/2010/main" val="3732734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14</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Manager (BOR GA Tech Manager)</a:t>
            </a:r>
          </a:p>
        </p:txBody>
      </p:sp>
      <p:sp>
        <p:nvSpPr>
          <p:cNvPr id="7" name="Text Placeholder 6"/>
          <p:cNvSpPr>
            <a:spLocks noGrp="1"/>
          </p:cNvSpPr>
          <p:nvPr>
            <p:ph type="body" idx="1"/>
          </p:nvPr>
        </p:nvSpPr>
        <p:spPr>
          <a:xfrm>
            <a:off x="614560" y="1270556"/>
            <a:ext cx="11183711" cy="5425522"/>
          </a:xfrm>
        </p:spPr>
        <p:txBody>
          <a:bodyPr vert="horz" lIns="91440" tIns="45720" rIns="91440" bIns="45720" rtlCol="0" anchor="t">
            <a:normAutofit/>
          </a:bodyPr>
          <a:lstStyle/>
          <a:p>
            <a:pPr marL="0" indent="0">
              <a:buNone/>
            </a:pPr>
            <a:r>
              <a:rPr lang="en-US" sz="2400" b="1" dirty="0"/>
              <a:t>Who gets this role:</a:t>
            </a:r>
          </a:p>
          <a:p>
            <a:r>
              <a:rPr lang="en-US" sz="2400" dirty="0"/>
              <a:t>Granted dynamically if the user has direct reports in the system</a:t>
            </a:r>
          </a:p>
          <a:p>
            <a:endParaRPr lang="en-US" sz="2400" dirty="0"/>
          </a:p>
          <a:p>
            <a:pPr marL="0" indent="0">
              <a:buNone/>
            </a:pPr>
            <a:r>
              <a:rPr lang="en-US" sz="2400" b="1" dirty="0"/>
              <a:t>What can this role see:</a:t>
            </a:r>
          </a:p>
          <a:p>
            <a:r>
              <a:rPr lang="en-US" sz="2400" dirty="0"/>
              <a:t>A Manager can see their direct reports and those that report to their direct reports in My Team. They can also see data which is specific to those employees:</a:t>
            </a:r>
          </a:p>
          <a:p>
            <a:pPr lvl="1"/>
            <a:r>
              <a:rPr lang="en-US" sz="2000" dirty="0"/>
              <a:t>Data includes compensation and leave balances</a:t>
            </a:r>
          </a:p>
          <a:p>
            <a:pPr lvl="1"/>
            <a:r>
              <a:rPr lang="en-US" sz="2000" dirty="0"/>
              <a:t>Data includes personal information as well, not inclusive of PII data (such as Social Security numbers). There is a separate role for access to PII data.</a:t>
            </a:r>
          </a:p>
          <a:p>
            <a:r>
              <a:rPr lang="en-US" sz="2400" dirty="0"/>
              <a:t>The Manager can also see all positions that report to them, whether filled or vacant</a:t>
            </a:r>
          </a:p>
          <a:p>
            <a:r>
              <a:rPr lang="en-US" sz="2400" dirty="0"/>
              <a:t>This role by itself does NOT grant any decentralized HR inquiry page access (job, position, etc.)</a:t>
            </a:r>
          </a:p>
          <a:p>
            <a:pPr marL="0" indent="0">
              <a:buNone/>
            </a:pPr>
            <a:endParaRPr lang="en-US" sz="2400" dirty="0"/>
          </a:p>
          <a:p>
            <a:pPr marL="0" indent="0">
              <a:buNone/>
            </a:pPr>
            <a:endParaRPr lang="en-US" sz="2400" dirty="0"/>
          </a:p>
          <a:p>
            <a:pPr marL="0" indent="0">
              <a:buNone/>
            </a:pPr>
            <a:endParaRPr lang="en-US" sz="2000" dirty="0"/>
          </a:p>
        </p:txBody>
      </p:sp>
      <p:sp>
        <p:nvSpPr>
          <p:cNvPr id="5" name="Date Placeholder 4"/>
          <p:cNvSpPr>
            <a:spLocks noGrp="1"/>
          </p:cNvSpPr>
          <p:nvPr>
            <p:ph type="dt" sz="half" idx="12"/>
          </p:nvPr>
        </p:nvSpPr>
        <p:spPr/>
        <p:txBody>
          <a:bodyPr/>
          <a:lstStyle/>
          <a:p>
            <a:r>
              <a:rPr lang="en-US"/>
              <a:t>2/24/2020</a:t>
            </a:r>
            <a:endParaRPr lang="en-US" dirty="0"/>
          </a:p>
        </p:txBody>
      </p:sp>
    </p:spTree>
    <p:custDataLst>
      <p:tags r:id="rId1"/>
    </p:custDataLst>
    <p:extLst>
      <p:ext uri="{BB962C8B-B14F-4D97-AF65-F5344CB8AC3E}">
        <p14:creationId xmlns:p14="http://schemas.microsoft.com/office/powerpoint/2010/main" val="3637109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15</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Manager (BOR GA Tech Manager)</a:t>
            </a:r>
          </a:p>
        </p:txBody>
      </p:sp>
      <p:sp>
        <p:nvSpPr>
          <p:cNvPr id="7" name="Text Placeholder 6"/>
          <p:cNvSpPr>
            <a:spLocks noGrp="1"/>
          </p:cNvSpPr>
          <p:nvPr>
            <p:ph type="body" idx="1"/>
          </p:nvPr>
        </p:nvSpPr>
        <p:spPr>
          <a:xfrm>
            <a:off x="614560" y="1316736"/>
            <a:ext cx="11183711" cy="5425522"/>
          </a:xfrm>
        </p:spPr>
        <p:txBody>
          <a:bodyPr vert="horz" lIns="91440" tIns="45720" rIns="91440" bIns="45720" rtlCol="0" anchor="t">
            <a:normAutofit/>
          </a:bodyPr>
          <a:lstStyle/>
          <a:p>
            <a:pPr marL="0" indent="0">
              <a:buNone/>
            </a:pPr>
            <a:endParaRPr lang="en-US" dirty="0"/>
          </a:p>
          <a:p>
            <a:pPr marL="0" indent="0">
              <a:buNone/>
            </a:pPr>
            <a:endParaRPr lang="en-US" sz="2000" dirty="0"/>
          </a:p>
        </p:txBody>
      </p:sp>
      <p:sp>
        <p:nvSpPr>
          <p:cNvPr id="5" name="Date Placeholder 4"/>
          <p:cNvSpPr>
            <a:spLocks noGrp="1"/>
          </p:cNvSpPr>
          <p:nvPr>
            <p:ph type="dt" sz="half" idx="12"/>
          </p:nvPr>
        </p:nvSpPr>
        <p:spPr/>
        <p:txBody>
          <a:bodyPr/>
          <a:lstStyle/>
          <a:p>
            <a:r>
              <a:rPr lang="en-US"/>
              <a:t>2/24/2020</a:t>
            </a:r>
            <a:endParaRPr lang="en-US" dirty="0"/>
          </a:p>
        </p:txBody>
      </p:sp>
      <p:sp>
        <p:nvSpPr>
          <p:cNvPr id="4" name="Rectangle 3">
            <a:extLst>
              <a:ext uri="{FF2B5EF4-FFF2-40B4-BE49-F238E27FC236}">
                <a16:creationId xmlns:a16="http://schemas.microsoft.com/office/drawing/2014/main" id="{94F72560-7B1F-4FCB-AFAE-96B5119D38F0}"/>
              </a:ext>
            </a:extLst>
          </p:cNvPr>
          <p:cNvSpPr/>
          <p:nvPr/>
        </p:nvSpPr>
        <p:spPr>
          <a:xfrm>
            <a:off x="614560" y="1316736"/>
            <a:ext cx="11027276" cy="5379421"/>
          </a:xfrm>
          <a:prstGeom prst="rect">
            <a:avLst/>
          </a:prstGeom>
        </p:spPr>
        <p:txBody>
          <a:bodyPr wrap="square">
            <a:spAutoFit/>
          </a:bodyPr>
          <a:lstStyle/>
          <a:p>
            <a:r>
              <a:rPr lang="en-US" sz="2400" b="1" dirty="0"/>
              <a:t>What can this role do:</a:t>
            </a:r>
          </a:p>
          <a:p>
            <a:pPr marL="228600" indent="-228600">
              <a:lnSpc>
                <a:spcPct val="90000"/>
              </a:lnSpc>
              <a:spcBef>
                <a:spcPts val="500"/>
              </a:spcBef>
              <a:buFont typeface="Arial" panose="020B0604020202020204" pitchFamily="34" charset="0"/>
              <a:buChar char="•"/>
            </a:pPr>
            <a:r>
              <a:rPr lang="en-US" sz="2400" dirty="0"/>
              <a:t>Without any changes to row level security, this role allows the Manager to:</a:t>
            </a:r>
          </a:p>
          <a:p>
            <a:pPr marL="685800" lvl="2" indent="-228600">
              <a:lnSpc>
                <a:spcPct val="90000"/>
              </a:lnSpc>
              <a:spcBef>
                <a:spcPts val="500"/>
              </a:spcBef>
              <a:buFont typeface="Arial" panose="020B0604020202020204" pitchFamily="34" charset="0"/>
              <a:buChar char="•"/>
            </a:pPr>
            <a:r>
              <a:rPr lang="en-US" sz="2000" dirty="0"/>
              <a:t>Approve time and absences for their own direct reports and </a:t>
            </a:r>
          </a:p>
          <a:p>
            <a:pPr marL="685800" lvl="2" indent="-228600">
              <a:lnSpc>
                <a:spcPct val="90000"/>
              </a:lnSpc>
              <a:spcBef>
                <a:spcPts val="500"/>
              </a:spcBef>
              <a:buFont typeface="Arial" panose="020B0604020202020204" pitchFamily="34" charset="0"/>
              <a:buChar char="•"/>
            </a:pPr>
            <a:r>
              <a:rPr lang="en-US" sz="2000" dirty="0"/>
              <a:t>Manage Time and Absence Approvers and</a:t>
            </a:r>
          </a:p>
          <a:p>
            <a:pPr marL="685800" lvl="2" indent="-228600">
              <a:lnSpc>
                <a:spcPct val="90000"/>
              </a:lnSpc>
              <a:spcBef>
                <a:spcPts val="500"/>
              </a:spcBef>
              <a:buFont typeface="Arial" panose="020B0604020202020204" pitchFamily="34" charset="0"/>
              <a:buChar char="•"/>
            </a:pPr>
            <a:r>
              <a:rPr lang="en-US" sz="2000" dirty="0"/>
              <a:t>Initiate non-EDR (express direct retro) and non-Summer Pay workflow transactions on ONLY employees in their team (see following My Team slides for additional information)</a:t>
            </a:r>
          </a:p>
          <a:p>
            <a:pPr marL="228600" indent="-228600">
              <a:lnSpc>
                <a:spcPct val="90000"/>
              </a:lnSpc>
              <a:spcBef>
                <a:spcPts val="500"/>
              </a:spcBef>
              <a:buFont typeface="Arial" panose="020B0604020202020204" pitchFamily="34" charset="0"/>
              <a:buChar char="•"/>
            </a:pPr>
            <a:r>
              <a:rPr lang="en-US" sz="2400" dirty="0"/>
              <a:t>This role also allows a Manager to be added as an ad hoc into a transaction (as either an ad hoc approver or ad hoc reviewer)</a:t>
            </a:r>
          </a:p>
          <a:p>
            <a:pPr marL="228600" indent="-228600">
              <a:lnSpc>
                <a:spcPct val="90000"/>
              </a:lnSpc>
              <a:spcBef>
                <a:spcPts val="500"/>
              </a:spcBef>
              <a:buFont typeface="Arial" panose="020B0604020202020204" pitchFamily="34" charset="0"/>
              <a:buChar char="•"/>
            </a:pPr>
            <a:endParaRPr lang="en-US" sz="2400" dirty="0"/>
          </a:p>
          <a:p>
            <a:pPr>
              <a:lnSpc>
                <a:spcPct val="90000"/>
              </a:lnSpc>
              <a:spcBef>
                <a:spcPts val="500"/>
              </a:spcBef>
            </a:pPr>
            <a:r>
              <a:rPr lang="en-US" sz="2400" b="1" dirty="0"/>
              <a:t>Expectation</a:t>
            </a:r>
            <a:r>
              <a:rPr lang="en-US" sz="2400" dirty="0"/>
              <a:t>: If you are a Manager (someone with direct reports) it is expected that you perform transactions, and approve time, for your direct reports </a:t>
            </a:r>
            <a:r>
              <a:rPr lang="en-US" sz="2400" b="1" dirty="0"/>
              <a:t>unless</a:t>
            </a:r>
            <a:r>
              <a:rPr lang="en-US" sz="2400" dirty="0"/>
              <a:t> it is inappropriate (e.g., you do not actually see your direct reports such that you could verify their time, you have a large number of direct reports, you have a chief of staff who does this for you) for you to do so. </a:t>
            </a:r>
          </a:p>
          <a:p>
            <a:endParaRPr lang="en-US" sz="2400" dirty="0"/>
          </a:p>
        </p:txBody>
      </p:sp>
    </p:spTree>
    <p:custDataLst>
      <p:tags r:id="rId1"/>
    </p:custDataLst>
    <p:extLst>
      <p:ext uri="{BB962C8B-B14F-4D97-AF65-F5344CB8AC3E}">
        <p14:creationId xmlns:p14="http://schemas.microsoft.com/office/powerpoint/2010/main" val="2726779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54EA38-F763-4372-92DD-890FA339497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7BFD-8946-41E8-A498-F8C8925B8B74}" type="slidenum">
              <a:rPr kumimoji="0" lang="en-US" sz="1200" b="0" i="0" u="none" strike="noStrike" kern="1200" cap="none" spc="0" normalizeH="0" baseline="0" noProof="0" smtClean="0">
                <a:ln>
                  <a:noFill/>
                </a:ln>
                <a:solidFill>
                  <a:srgbClr val="545454"/>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545454"/>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04C35940-9DA1-41B0-8545-354CFD49ED4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454"/>
                </a:solidFill>
                <a:effectLst/>
                <a:uLnTx/>
                <a:uFillTx/>
                <a:latin typeface="Arial" panose="020B0604020202020204"/>
                <a:ea typeface="+mn-ea"/>
                <a:cs typeface="+mn-cs"/>
              </a:rPr>
              <a:t>University System of Georgia Institution</a:t>
            </a:r>
          </a:p>
        </p:txBody>
      </p:sp>
      <p:sp>
        <p:nvSpPr>
          <p:cNvPr id="4" name="Title Placeholder 3">
            <a:extLst>
              <a:ext uri="{FF2B5EF4-FFF2-40B4-BE49-F238E27FC236}">
                <a16:creationId xmlns:a16="http://schemas.microsoft.com/office/drawing/2014/main" id="{E14F0ABE-0AEC-408D-AE05-C794117B6F52}"/>
              </a:ext>
            </a:extLst>
          </p:cNvPr>
          <p:cNvSpPr>
            <a:spLocks noGrp="1"/>
          </p:cNvSpPr>
          <p:nvPr>
            <p:ph type="title"/>
          </p:nvPr>
        </p:nvSpPr>
        <p:spPr>
          <a:xfrm>
            <a:off x="329622" y="0"/>
            <a:ext cx="10515600" cy="1210574"/>
          </a:xfrm>
        </p:spPr>
        <p:txBody>
          <a:bodyPr/>
          <a:lstStyle/>
          <a:p>
            <a:r>
              <a:rPr lang="en-US" dirty="0"/>
              <a:t>Manager Self Service Transactions</a:t>
            </a:r>
          </a:p>
        </p:txBody>
      </p:sp>
      <p:sp>
        <p:nvSpPr>
          <p:cNvPr id="6" name="Date Placeholder 5">
            <a:extLst>
              <a:ext uri="{FF2B5EF4-FFF2-40B4-BE49-F238E27FC236}">
                <a16:creationId xmlns:a16="http://schemas.microsoft.com/office/drawing/2014/main" id="{C6943508-CF3D-4613-B664-DDE8434BB333}"/>
              </a:ext>
            </a:extLst>
          </p:cNvPr>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454"/>
                </a:solidFill>
                <a:effectLst/>
                <a:uLnTx/>
                <a:uFillTx/>
                <a:latin typeface="Arial" panose="020B0604020202020204"/>
                <a:ea typeface="+mn-ea"/>
                <a:cs typeface="+mn-cs"/>
              </a:rPr>
              <a:t>2/24/2020</a:t>
            </a:r>
          </a:p>
        </p:txBody>
      </p:sp>
      <p:graphicFrame>
        <p:nvGraphicFramePr>
          <p:cNvPr id="5" name="Table 4">
            <a:extLst>
              <a:ext uri="{FF2B5EF4-FFF2-40B4-BE49-F238E27FC236}">
                <a16:creationId xmlns:a16="http://schemas.microsoft.com/office/drawing/2014/main" id="{2D176353-5DCB-440C-8397-3CEFC1E622C0}"/>
              </a:ext>
            </a:extLst>
          </p:cNvPr>
          <p:cNvGraphicFramePr>
            <a:graphicFrameLocks noGrp="1"/>
          </p:cNvGraphicFramePr>
          <p:nvPr>
            <p:extLst>
              <p:ext uri="{D42A27DB-BD31-4B8C-83A1-F6EECF244321}">
                <p14:modId xmlns:p14="http://schemas.microsoft.com/office/powerpoint/2010/main" val="3179903094"/>
              </p:ext>
            </p:extLst>
          </p:nvPr>
        </p:nvGraphicFramePr>
        <p:xfrm>
          <a:off x="125105" y="1683223"/>
          <a:ext cx="11963552" cy="3596640"/>
        </p:xfrm>
        <a:graphic>
          <a:graphicData uri="http://schemas.openxmlformats.org/drawingml/2006/table">
            <a:tbl>
              <a:tblPr firstRow="1" bandRow="1">
                <a:tableStyleId>{D7AC3CCA-C797-4891-BE02-D94E43425B78}</a:tableStyleId>
              </a:tblPr>
              <a:tblGrid>
                <a:gridCol w="3156043">
                  <a:extLst>
                    <a:ext uri="{9D8B030D-6E8A-4147-A177-3AD203B41FA5}">
                      <a16:colId xmlns:a16="http://schemas.microsoft.com/office/drawing/2014/main" val="1732256626"/>
                    </a:ext>
                  </a:extLst>
                </a:gridCol>
                <a:gridCol w="2320118">
                  <a:extLst>
                    <a:ext uri="{9D8B030D-6E8A-4147-A177-3AD203B41FA5}">
                      <a16:colId xmlns:a16="http://schemas.microsoft.com/office/drawing/2014/main" val="2969633368"/>
                    </a:ext>
                  </a:extLst>
                </a:gridCol>
                <a:gridCol w="2866029">
                  <a:extLst>
                    <a:ext uri="{9D8B030D-6E8A-4147-A177-3AD203B41FA5}">
                      <a16:colId xmlns:a16="http://schemas.microsoft.com/office/drawing/2014/main" val="1020294771"/>
                    </a:ext>
                  </a:extLst>
                </a:gridCol>
                <a:gridCol w="3621362">
                  <a:extLst>
                    <a:ext uri="{9D8B030D-6E8A-4147-A177-3AD203B41FA5}">
                      <a16:colId xmlns:a16="http://schemas.microsoft.com/office/drawing/2014/main" val="2256801539"/>
                    </a:ext>
                  </a:extLst>
                </a:gridCol>
              </a:tblGrid>
              <a:tr h="332093">
                <a:tc>
                  <a:txBody>
                    <a:bodyPr/>
                    <a:lstStyle/>
                    <a:p>
                      <a:pPr algn="ctr"/>
                      <a:r>
                        <a:rPr lang="en-US" sz="2200" b="1" dirty="0"/>
                        <a:t>Position Management</a:t>
                      </a:r>
                    </a:p>
                  </a:txBody>
                  <a:tcPr/>
                </a:tc>
                <a:tc>
                  <a:txBody>
                    <a:bodyPr/>
                    <a:lstStyle/>
                    <a:p>
                      <a:pPr algn="ctr"/>
                      <a:r>
                        <a:rPr lang="en-US" sz="2200" b="1" dirty="0"/>
                        <a:t>HR</a:t>
                      </a:r>
                    </a:p>
                  </a:txBody>
                  <a:tcPr/>
                </a:tc>
                <a:tc>
                  <a:txBody>
                    <a:bodyPr/>
                    <a:lstStyle/>
                    <a:p>
                      <a:pPr lvl="0" algn="ctr">
                        <a:buNone/>
                      </a:pPr>
                      <a:r>
                        <a:rPr lang="en-US" sz="2200" b="1" dirty="0"/>
                        <a:t>Time and Absence</a:t>
                      </a:r>
                    </a:p>
                  </a:txBody>
                  <a:tcPr/>
                </a:tc>
                <a:tc>
                  <a:txBody>
                    <a:bodyPr/>
                    <a:lstStyle/>
                    <a:p>
                      <a:pPr lvl="0" algn="ctr">
                        <a:buNone/>
                      </a:pPr>
                      <a:r>
                        <a:rPr lang="en-US" sz="2200" b="1" dirty="0"/>
                        <a:t>Compensation</a:t>
                      </a:r>
                    </a:p>
                  </a:txBody>
                  <a:tcPr/>
                </a:tc>
                <a:extLst>
                  <a:ext uri="{0D108BD9-81ED-4DB2-BD59-A6C34878D82A}">
                    <a16:rowId xmlns:a16="http://schemas.microsoft.com/office/drawing/2014/main" val="4265693829"/>
                  </a:ext>
                </a:extLst>
              </a:tr>
              <a:tr h="332093">
                <a:tc>
                  <a:txBody>
                    <a:bodyPr/>
                    <a:lstStyle/>
                    <a:p>
                      <a:r>
                        <a:rPr lang="en-US" sz="2000" strike="sngStrike" dirty="0"/>
                        <a:t>Add new position</a:t>
                      </a:r>
                    </a:p>
                  </a:txBody>
                  <a:tcPr/>
                </a:tc>
                <a:tc>
                  <a:txBody>
                    <a:bodyPr/>
                    <a:lstStyle/>
                    <a:p>
                      <a:r>
                        <a:rPr lang="en-US" sz="2000"/>
                        <a:t>Termination</a:t>
                      </a:r>
                    </a:p>
                  </a:txBody>
                  <a:tcPr/>
                </a:tc>
                <a:tc>
                  <a:txBody>
                    <a:bodyPr/>
                    <a:lstStyle/>
                    <a:p>
                      <a:pPr marL="0" marR="0" lvl="0" indent="0" algn="l" rtl="0" eaLnBrk="1" fontAlgn="auto" latinLnBrk="0" hangingPunct="1">
                        <a:lnSpc>
                          <a:spcPct val="100000"/>
                        </a:lnSpc>
                        <a:spcBef>
                          <a:spcPts val="0"/>
                        </a:spcBef>
                        <a:spcAft>
                          <a:spcPts val="0"/>
                        </a:spcAft>
                        <a:buFontTx/>
                        <a:buNone/>
                      </a:pPr>
                      <a:r>
                        <a:rPr lang="en-US" sz="2000"/>
                        <a:t>Change time approver</a:t>
                      </a:r>
                    </a:p>
                  </a:txBody>
                  <a:tcPr/>
                </a:tc>
                <a:tc>
                  <a:txBody>
                    <a:bodyPr/>
                    <a:lstStyle/>
                    <a:p>
                      <a:pPr marL="0" lvl="0" indent="0" algn="l">
                        <a:lnSpc>
                          <a:spcPct val="100000"/>
                        </a:lnSpc>
                        <a:spcBef>
                          <a:spcPts val="0"/>
                        </a:spcBef>
                        <a:spcAft>
                          <a:spcPts val="0"/>
                        </a:spcAft>
                        <a:buNone/>
                      </a:pPr>
                      <a:r>
                        <a:rPr lang="en-US" sz="2000"/>
                        <a:t>Ad hoc salary change request</a:t>
                      </a:r>
                    </a:p>
                  </a:txBody>
                  <a:tcPr/>
                </a:tc>
                <a:extLst>
                  <a:ext uri="{0D108BD9-81ED-4DB2-BD59-A6C34878D82A}">
                    <a16:rowId xmlns:a16="http://schemas.microsoft.com/office/drawing/2014/main" val="478388690"/>
                  </a:ext>
                </a:extLst>
              </a:tr>
              <a:tr h="332093">
                <a:tc>
                  <a:txBody>
                    <a:bodyPr/>
                    <a:lstStyle/>
                    <a:p>
                      <a:r>
                        <a:rPr lang="en-US" sz="2000" strike="sngStrike" dirty="0"/>
                        <a:t>Change existing position</a:t>
                      </a:r>
                    </a:p>
                  </a:txBody>
                  <a:tcPr/>
                </a:tc>
                <a:tc>
                  <a:txBody>
                    <a:bodyPr/>
                    <a:lstStyle/>
                    <a:p>
                      <a:r>
                        <a:rPr lang="en-US" sz="2000"/>
                        <a:t>Promotion</a:t>
                      </a:r>
                    </a:p>
                  </a:txBody>
                  <a:tcPr/>
                </a:tc>
                <a:tc>
                  <a:txBody>
                    <a:bodyPr/>
                    <a:lstStyle/>
                    <a:p>
                      <a:pPr marL="0" marR="0" lvl="0" indent="0" algn="l" rtl="0" eaLnBrk="1" fontAlgn="auto" latinLnBrk="0" hangingPunct="1">
                        <a:lnSpc>
                          <a:spcPct val="100000"/>
                        </a:lnSpc>
                        <a:spcBef>
                          <a:spcPts val="0"/>
                        </a:spcBef>
                        <a:spcAft>
                          <a:spcPts val="0"/>
                        </a:spcAft>
                        <a:buFontTx/>
                        <a:buNone/>
                      </a:pPr>
                      <a:r>
                        <a:rPr lang="en-US" sz="2000"/>
                        <a:t>Adjust leave balances</a:t>
                      </a:r>
                    </a:p>
                  </a:txBody>
                  <a:tcPr/>
                </a:tc>
                <a:tc>
                  <a:txBody>
                    <a:bodyPr/>
                    <a:lstStyle/>
                    <a:p>
                      <a:pPr marL="0" lvl="0" indent="0" algn="l">
                        <a:lnSpc>
                          <a:spcPct val="100000"/>
                        </a:lnSpc>
                        <a:spcBef>
                          <a:spcPts val="0"/>
                        </a:spcBef>
                        <a:spcAft>
                          <a:spcPts val="0"/>
                        </a:spcAft>
                        <a:buNone/>
                      </a:pPr>
                      <a:r>
                        <a:rPr lang="en-US" sz="2000"/>
                        <a:t>Supplemental pay request</a:t>
                      </a:r>
                    </a:p>
                  </a:txBody>
                  <a:tcPr/>
                </a:tc>
                <a:extLst>
                  <a:ext uri="{0D108BD9-81ED-4DB2-BD59-A6C34878D82A}">
                    <a16:rowId xmlns:a16="http://schemas.microsoft.com/office/drawing/2014/main" val="1692916557"/>
                  </a:ext>
                </a:extLst>
              </a:tr>
              <a:tr h="332093">
                <a:tc>
                  <a:txBody>
                    <a:bodyPr/>
                    <a:lstStyle/>
                    <a:p>
                      <a:endParaRPr lang="en-US" sz="2000"/>
                    </a:p>
                  </a:txBody>
                  <a:tcPr/>
                </a:tc>
                <a:tc>
                  <a:txBody>
                    <a:bodyPr/>
                    <a:lstStyle/>
                    <a:p>
                      <a:r>
                        <a:rPr lang="en-US" sz="2000"/>
                        <a:t>Retirement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p>
                  </a:txBody>
                  <a:tcPr/>
                </a:tc>
                <a:tc>
                  <a:txBody>
                    <a:bodyPr/>
                    <a:lstStyle/>
                    <a:p>
                      <a:pPr marL="0" lvl="0" indent="0" algn="l" defTabSz="914400">
                        <a:lnSpc>
                          <a:spcPct val="100000"/>
                        </a:lnSpc>
                        <a:spcBef>
                          <a:spcPts val="0"/>
                        </a:spcBef>
                        <a:spcAft>
                          <a:spcPts val="0"/>
                        </a:spcAft>
                        <a:buClrTx/>
                        <a:buSzTx/>
                        <a:buNone/>
                        <a:tabLst/>
                        <a:defRPr/>
                      </a:pPr>
                      <a:endParaRPr lang="en-US" sz="2000"/>
                    </a:p>
                  </a:txBody>
                  <a:tcPr/>
                </a:tc>
                <a:extLst>
                  <a:ext uri="{0D108BD9-81ED-4DB2-BD59-A6C34878D82A}">
                    <a16:rowId xmlns:a16="http://schemas.microsoft.com/office/drawing/2014/main" val="561988104"/>
                  </a:ext>
                </a:extLst>
              </a:tr>
              <a:tr h="332093">
                <a:tc>
                  <a:txBody>
                    <a:bodyPr/>
                    <a:lstStyle/>
                    <a:p>
                      <a:endParaRPr lang="en-US" sz="2000"/>
                    </a:p>
                  </a:txBody>
                  <a:tcPr/>
                </a:tc>
                <a:tc>
                  <a:txBody>
                    <a:bodyPr/>
                    <a:lstStyle/>
                    <a:p>
                      <a:r>
                        <a:rPr lang="en-US" sz="2000"/>
                        <a:t>Transfer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marL="0" lvl="0" indent="0" algn="l" defTabSz="914400">
                        <a:lnSpc>
                          <a:spcPct val="100000"/>
                        </a:lnSpc>
                        <a:spcBef>
                          <a:spcPts val="0"/>
                        </a:spcBef>
                        <a:spcAft>
                          <a:spcPts val="0"/>
                        </a:spcAft>
                        <a:buClrTx/>
                        <a:buSzTx/>
                        <a:buNone/>
                        <a:tabLst/>
                        <a:defRPr/>
                      </a:pPr>
                      <a:endParaRPr lang="en-US" sz="2000"/>
                    </a:p>
                  </a:txBody>
                  <a:tcPr/>
                </a:tc>
                <a:extLst>
                  <a:ext uri="{0D108BD9-81ED-4DB2-BD59-A6C34878D82A}">
                    <a16:rowId xmlns:a16="http://schemas.microsoft.com/office/drawing/2014/main" val="2424499261"/>
                  </a:ext>
                </a:extLst>
              </a:tr>
              <a:tr h="332093">
                <a:tc>
                  <a:txBody>
                    <a:bodyPr/>
                    <a:lstStyle/>
                    <a:p>
                      <a:endParaRPr lang="en-US" sz="2000"/>
                    </a:p>
                  </a:txBody>
                  <a:tcPr/>
                </a:tc>
                <a:tc>
                  <a:txBody>
                    <a:bodyPr/>
                    <a:lstStyle/>
                    <a:p>
                      <a:r>
                        <a:rPr lang="en-US" sz="2000" dirty="0"/>
                        <a:t>Reporting Change</a:t>
                      </a:r>
                    </a:p>
                  </a:txBody>
                  <a:tcPr/>
                </a:tc>
                <a:tc>
                  <a:txBody>
                    <a:bodyPr/>
                    <a:lstStyle/>
                    <a:p>
                      <a:endParaRPr lang="en-US" sz="2000" dirty="0"/>
                    </a:p>
                  </a:txBody>
                  <a:tcPr/>
                </a:tc>
                <a:tc>
                  <a:txBody>
                    <a:bodyPr/>
                    <a:lstStyle/>
                    <a:p>
                      <a:pPr lvl="0">
                        <a:buNone/>
                      </a:pPr>
                      <a:endParaRPr lang="en-US" sz="2000" dirty="0"/>
                    </a:p>
                  </a:txBody>
                  <a:tcPr/>
                </a:tc>
                <a:extLst>
                  <a:ext uri="{0D108BD9-81ED-4DB2-BD59-A6C34878D82A}">
                    <a16:rowId xmlns:a16="http://schemas.microsoft.com/office/drawing/2014/main" val="3018635599"/>
                  </a:ext>
                </a:extLst>
              </a:tr>
              <a:tr h="0">
                <a:tc>
                  <a:txBody>
                    <a:bodyPr/>
                    <a:lstStyle/>
                    <a:p>
                      <a:endParaRPr lang="en-US" sz="2000"/>
                    </a:p>
                  </a:txBody>
                  <a:tcPr/>
                </a:tc>
                <a:tc>
                  <a:txBody>
                    <a:bodyPr/>
                    <a:lstStyle/>
                    <a:p>
                      <a:r>
                        <a:rPr lang="en-US" sz="2000"/>
                        <a:t>Demotion</a:t>
                      </a:r>
                    </a:p>
                  </a:txBody>
                  <a:tcPr/>
                </a:tc>
                <a:tc>
                  <a:txBody>
                    <a:bodyPr/>
                    <a:lstStyle/>
                    <a:p>
                      <a:endParaRPr lang="en-US" sz="2000"/>
                    </a:p>
                  </a:txBody>
                  <a:tcPr/>
                </a:tc>
                <a:tc>
                  <a:txBody>
                    <a:bodyPr/>
                    <a:lstStyle/>
                    <a:p>
                      <a:pPr lvl="0">
                        <a:buNone/>
                      </a:pPr>
                      <a:endParaRPr lang="en-US" sz="2000"/>
                    </a:p>
                  </a:txBody>
                  <a:tcPr/>
                </a:tc>
                <a:extLst>
                  <a:ext uri="{0D108BD9-81ED-4DB2-BD59-A6C34878D82A}">
                    <a16:rowId xmlns:a16="http://schemas.microsoft.com/office/drawing/2014/main" val="3730746192"/>
                  </a:ext>
                </a:extLst>
              </a:tr>
              <a:tr h="0">
                <a:tc>
                  <a:txBody>
                    <a:bodyPr/>
                    <a:lstStyle/>
                    <a:p>
                      <a:pPr lvl="0">
                        <a:buNone/>
                      </a:pPr>
                      <a:endParaRPr lang="en-US" sz="2000" dirty="0"/>
                    </a:p>
                  </a:txBody>
                  <a:tcPr/>
                </a:tc>
                <a:tc>
                  <a:txBody>
                    <a:bodyPr/>
                    <a:lstStyle/>
                    <a:p>
                      <a:pPr lvl="0">
                        <a:buNone/>
                      </a:pPr>
                      <a:r>
                        <a:rPr lang="en-US" sz="2000"/>
                        <a:t>Security Request</a:t>
                      </a:r>
                    </a:p>
                  </a:txBody>
                  <a:tcPr/>
                </a:tc>
                <a:tc>
                  <a:txBody>
                    <a:bodyPr/>
                    <a:lstStyle/>
                    <a:p>
                      <a:pPr lvl="0">
                        <a:buNone/>
                      </a:pPr>
                      <a:endParaRPr lang="en-US" sz="2000"/>
                    </a:p>
                  </a:txBody>
                  <a:tcPr/>
                </a:tc>
                <a:tc>
                  <a:txBody>
                    <a:bodyPr/>
                    <a:lstStyle/>
                    <a:p>
                      <a:pPr lvl="0">
                        <a:buNone/>
                      </a:pPr>
                      <a:endParaRPr lang="en-US" sz="2000"/>
                    </a:p>
                  </a:txBody>
                  <a:tcPr/>
                </a:tc>
                <a:extLst>
                  <a:ext uri="{0D108BD9-81ED-4DB2-BD59-A6C34878D82A}">
                    <a16:rowId xmlns:a16="http://schemas.microsoft.com/office/drawing/2014/main" val="2066194343"/>
                  </a:ext>
                </a:extLst>
              </a:tr>
              <a:tr h="0">
                <a:tc>
                  <a:txBody>
                    <a:bodyPr/>
                    <a:lstStyle/>
                    <a:p>
                      <a:pPr lvl="0">
                        <a:buNone/>
                      </a:pPr>
                      <a:endParaRPr lang="en-US" sz="2000"/>
                    </a:p>
                  </a:txBody>
                  <a:tcPr/>
                </a:tc>
                <a:tc>
                  <a:txBody>
                    <a:bodyPr/>
                    <a:lstStyle/>
                    <a:p>
                      <a:pPr lvl="0">
                        <a:buNone/>
                      </a:pPr>
                      <a:r>
                        <a:rPr lang="en-US" sz="2000"/>
                        <a:t>Location Change</a:t>
                      </a:r>
                    </a:p>
                  </a:txBody>
                  <a:tcPr/>
                </a:tc>
                <a:tc>
                  <a:txBody>
                    <a:bodyPr/>
                    <a:lstStyle/>
                    <a:p>
                      <a:pPr lvl="0">
                        <a:buNone/>
                      </a:pPr>
                      <a:endParaRPr lang="en-US" sz="2000"/>
                    </a:p>
                  </a:txBody>
                  <a:tcPr/>
                </a:tc>
                <a:tc>
                  <a:txBody>
                    <a:bodyPr/>
                    <a:lstStyle/>
                    <a:p>
                      <a:pPr lvl="0">
                        <a:buNone/>
                      </a:pPr>
                      <a:endParaRPr lang="en-US" sz="2000" dirty="0"/>
                    </a:p>
                  </a:txBody>
                  <a:tcPr/>
                </a:tc>
                <a:extLst>
                  <a:ext uri="{0D108BD9-81ED-4DB2-BD59-A6C34878D82A}">
                    <a16:rowId xmlns:a16="http://schemas.microsoft.com/office/drawing/2014/main" val="2017406313"/>
                  </a:ext>
                </a:extLst>
              </a:tr>
            </a:tbl>
          </a:graphicData>
        </a:graphic>
      </p:graphicFrame>
      <p:graphicFrame>
        <p:nvGraphicFramePr>
          <p:cNvPr id="9" name="Table 8">
            <a:extLst>
              <a:ext uri="{FF2B5EF4-FFF2-40B4-BE49-F238E27FC236}">
                <a16:creationId xmlns:a16="http://schemas.microsoft.com/office/drawing/2014/main" id="{E6FFBD6A-96FA-42FD-B488-FCE0CF1946F7}"/>
              </a:ext>
            </a:extLst>
          </p:cNvPr>
          <p:cNvGraphicFramePr>
            <a:graphicFrameLocks noGrp="1"/>
          </p:cNvGraphicFramePr>
          <p:nvPr>
            <p:extLst>
              <p:ext uri="{D42A27DB-BD31-4B8C-83A1-F6EECF244321}">
                <p14:modId xmlns:p14="http://schemas.microsoft.com/office/powerpoint/2010/main" val="776018639"/>
              </p:ext>
            </p:extLst>
          </p:nvPr>
        </p:nvGraphicFramePr>
        <p:xfrm>
          <a:off x="102358" y="5345372"/>
          <a:ext cx="11994957" cy="822960"/>
        </p:xfrm>
        <a:graphic>
          <a:graphicData uri="http://schemas.openxmlformats.org/drawingml/2006/table">
            <a:tbl>
              <a:tblPr firstRow="1" bandRow="1">
                <a:tableStyleId>{D7AC3CCA-C797-4891-BE02-D94E43425B78}</a:tableStyleId>
              </a:tblPr>
              <a:tblGrid>
                <a:gridCol w="2456596">
                  <a:extLst>
                    <a:ext uri="{9D8B030D-6E8A-4147-A177-3AD203B41FA5}">
                      <a16:colId xmlns:a16="http://schemas.microsoft.com/office/drawing/2014/main" val="1732256626"/>
                    </a:ext>
                  </a:extLst>
                </a:gridCol>
                <a:gridCol w="3592464">
                  <a:extLst>
                    <a:ext uri="{9D8B030D-6E8A-4147-A177-3AD203B41FA5}">
                      <a16:colId xmlns:a16="http://schemas.microsoft.com/office/drawing/2014/main" val="2969633368"/>
                    </a:ext>
                  </a:extLst>
                </a:gridCol>
                <a:gridCol w="3149600">
                  <a:extLst>
                    <a:ext uri="{9D8B030D-6E8A-4147-A177-3AD203B41FA5}">
                      <a16:colId xmlns:a16="http://schemas.microsoft.com/office/drawing/2014/main" val="1020294771"/>
                    </a:ext>
                  </a:extLst>
                </a:gridCol>
                <a:gridCol w="2796297">
                  <a:extLst>
                    <a:ext uri="{9D8B030D-6E8A-4147-A177-3AD203B41FA5}">
                      <a16:colId xmlns:a16="http://schemas.microsoft.com/office/drawing/2014/main" val="4080854649"/>
                    </a:ext>
                  </a:extLst>
                </a:gridCol>
              </a:tblGrid>
              <a:tr h="332093">
                <a:tc>
                  <a:txBody>
                    <a:bodyPr/>
                    <a:lstStyle/>
                    <a:p>
                      <a:pPr lvl="0" algn="ctr">
                        <a:buNone/>
                      </a:pPr>
                      <a:r>
                        <a:rPr lang="en-US" sz="2200" b="1" dirty="0"/>
                        <a:t>Careers</a:t>
                      </a:r>
                    </a:p>
                  </a:txBody>
                  <a:tcPr/>
                </a:tc>
                <a:tc>
                  <a:txBody>
                    <a:bodyPr/>
                    <a:lstStyle/>
                    <a:p>
                      <a:pPr algn="ctr"/>
                      <a:r>
                        <a:rPr lang="en-US" sz="2200" b="1" dirty="0"/>
                        <a:t>Commitment Accounting</a:t>
                      </a:r>
                    </a:p>
                  </a:txBody>
                  <a:tcPr/>
                </a:tc>
                <a:tc>
                  <a:txBody>
                    <a:bodyPr/>
                    <a:lstStyle/>
                    <a:p>
                      <a:pPr lvl="0" algn="ctr">
                        <a:buNone/>
                      </a:pPr>
                      <a:r>
                        <a:rPr lang="en-US" sz="2200" b="1" dirty="0"/>
                        <a:t>Add Job Code</a:t>
                      </a:r>
                    </a:p>
                  </a:txBody>
                  <a:tcPr/>
                </a:tc>
                <a:tc>
                  <a:txBody>
                    <a:bodyPr/>
                    <a:lstStyle/>
                    <a:p>
                      <a:pPr lvl="0" algn="ctr">
                        <a:buNone/>
                      </a:pPr>
                      <a:r>
                        <a:rPr lang="en-US" sz="2200" b="1" dirty="0"/>
                        <a:t>Miscellaneous</a:t>
                      </a:r>
                    </a:p>
                  </a:txBody>
                  <a:tcPr/>
                </a:tc>
                <a:extLst>
                  <a:ext uri="{0D108BD9-81ED-4DB2-BD59-A6C34878D82A}">
                    <a16:rowId xmlns:a16="http://schemas.microsoft.com/office/drawing/2014/main" val="4265693829"/>
                  </a:ext>
                </a:extLst>
              </a:tr>
              <a:tr h="332093">
                <a:tc>
                  <a:txBody>
                    <a:bodyPr/>
                    <a:lstStyle/>
                    <a:p>
                      <a:pPr lvl="0">
                        <a:buNone/>
                      </a:pPr>
                      <a:r>
                        <a:rPr lang="en-US" sz="2000" dirty="0"/>
                        <a:t>Create job opening</a:t>
                      </a:r>
                    </a:p>
                  </a:txBody>
                  <a:tcPr/>
                </a:tc>
                <a:tc>
                  <a:txBody>
                    <a:bodyPr/>
                    <a:lstStyle/>
                    <a:p>
                      <a:r>
                        <a:rPr lang="en-US" sz="2000" strike="sngStrike" dirty="0"/>
                        <a:t>Add/Change position funding</a:t>
                      </a:r>
                    </a:p>
                  </a:txBody>
                  <a:tcPr/>
                </a:tc>
                <a:tc>
                  <a:txBody>
                    <a:bodyPr/>
                    <a:lstStyle/>
                    <a:p>
                      <a:pPr marL="0" marR="0" lvl="0" indent="0" algn="l" rtl="0" eaLnBrk="1" fontAlgn="auto" latinLnBrk="0" hangingPunct="1">
                        <a:lnSpc>
                          <a:spcPct val="100000"/>
                        </a:lnSpc>
                        <a:spcBef>
                          <a:spcPts val="0"/>
                        </a:spcBef>
                        <a:spcAft>
                          <a:spcPts val="0"/>
                        </a:spcAft>
                        <a:buFontTx/>
                        <a:buNone/>
                      </a:pPr>
                      <a:r>
                        <a:rPr lang="en-US" sz="2000" dirty="0"/>
                        <a:t>Request new GT job code</a:t>
                      </a:r>
                    </a:p>
                  </a:txBody>
                  <a:tcPr/>
                </a:tc>
                <a:tc>
                  <a:txBody>
                    <a:bodyPr/>
                    <a:lstStyle/>
                    <a:p>
                      <a:pPr marL="0" lvl="0" indent="0" algn="l">
                        <a:lnSpc>
                          <a:spcPct val="100000"/>
                        </a:lnSpc>
                        <a:spcBef>
                          <a:spcPts val="0"/>
                        </a:spcBef>
                        <a:spcAft>
                          <a:spcPts val="0"/>
                        </a:spcAft>
                        <a:buNone/>
                      </a:pPr>
                      <a:r>
                        <a:rPr lang="en-US" sz="2000" dirty="0"/>
                        <a:t>Short term work break</a:t>
                      </a:r>
                    </a:p>
                  </a:txBody>
                  <a:tcPr/>
                </a:tc>
                <a:extLst>
                  <a:ext uri="{0D108BD9-81ED-4DB2-BD59-A6C34878D82A}">
                    <a16:rowId xmlns:a16="http://schemas.microsoft.com/office/drawing/2014/main" val="478388690"/>
                  </a:ext>
                </a:extLst>
              </a:tr>
            </a:tbl>
          </a:graphicData>
        </a:graphic>
      </p:graphicFrame>
      <p:sp>
        <p:nvSpPr>
          <p:cNvPr id="15" name="TextBox 14">
            <a:extLst>
              <a:ext uri="{FF2B5EF4-FFF2-40B4-BE49-F238E27FC236}">
                <a16:creationId xmlns:a16="http://schemas.microsoft.com/office/drawing/2014/main" id="{EDCC22A3-090E-4DA2-A601-0912A43A9F18}"/>
              </a:ext>
            </a:extLst>
          </p:cNvPr>
          <p:cNvSpPr txBox="1"/>
          <p:nvPr/>
        </p:nvSpPr>
        <p:spPr>
          <a:xfrm>
            <a:off x="512380" y="1255333"/>
            <a:ext cx="946982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54C"/>
                </a:solidFill>
                <a:effectLst/>
                <a:uLnTx/>
                <a:uFillTx/>
                <a:latin typeface="Arial" panose="020B0604020202020204"/>
                <a:ea typeface="+mn-ea"/>
                <a:cs typeface="+mn-cs"/>
              </a:rPr>
              <a:t>These are the transactions that can be initiated by a </a:t>
            </a:r>
            <a:r>
              <a:rPr lang="en-US" sz="2200" dirty="0">
                <a:solidFill>
                  <a:srgbClr val="00254C"/>
                </a:solidFill>
                <a:latin typeface="Arial" panose="020B0604020202020204"/>
              </a:rPr>
              <a:t>Manager</a:t>
            </a:r>
            <a:r>
              <a:rPr kumimoji="0" lang="en-US" sz="2200" b="0" i="0" u="none" strike="noStrike" kern="1200" cap="none" spc="0" normalizeH="0" baseline="0" noProof="0" dirty="0">
                <a:ln>
                  <a:noFill/>
                </a:ln>
                <a:solidFill>
                  <a:srgbClr val="00254C"/>
                </a:solidFill>
                <a:effectLst/>
                <a:uLnTx/>
                <a:uFillTx/>
                <a:latin typeface="Arial" panose="020B0604020202020204"/>
                <a:ea typeface="+mn-ea"/>
                <a:cs typeface="+mn-cs"/>
              </a:rPr>
              <a:t>:</a:t>
            </a:r>
          </a:p>
        </p:txBody>
      </p:sp>
      <p:sp>
        <p:nvSpPr>
          <p:cNvPr id="7" name="TextBox 6">
            <a:extLst>
              <a:ext uri="{FF2B5EF4-FFF2-40B4-BE49-F238E27FC236}">
                <a16:creationId xmlns:a16="http://schemas.microsoft.com/office/drawing/2014/main" id="{77A55594-163F-4BE2-BD69-172453705B51}"/>
              </a:ext>
            </a:extLst>
          </p:cNvPr>
          <p:cNvSpPr txBox="1"/>
          <p:nvPr/>
        </p:nvSpPr>
        <p:spPr>
          <a:xfrm>
            <a:off x="6363854" y="3555463"/>
            <a:ext cx="4445660" cy="1477328"/>
          </a:xfrm>
          <a:prstGeom prst="rect">
            <a:avLst/>
          </a:prstGeom>
          <a:solidFill>
            <a:schemeClr val="bg1"/>
          </a:solidFill>
        </p:spPr>
        <p:txBody>
          <a:bodyPr wrap="square" rtlCol="0">
            <a:spAutoFit/>
          </a:bodyPr>
          <a:lstStyle/>
          <a:p>
            <a:r>
              <a:rPr lang="en-US" dirty="0"/>
              <a:t>Users will have the ability to select the security request transaction but will be trained to submit security requests via GT’s service request system (www.services.gatech.edu/hcm).</a:t>
            </a:r>
          </a:p>
        </p:txBody>
      </p:sp>
      <p:cxnSp>
        <p:nvCxnSpPr>
          <p:cNvPr id="10" name="Straight Arrow Connector 9">
            <a:extLst>
              <a:ext uri="{FF2B5EF4-FFF2-40B4-BE49-F238E27FC236}">
                <a16:creationId xmlns:a16="http://schemas.microsoft.com/office/drawing/2014/main" id="{06F36824-A9F1-45BC-8AA5-8767D9C3F0D6}"/>
              </a:ext>
            </a:extLst>
          </p:cNvPr>
          <p:cNvCxnSpPr>
            <a:cxnSpLocks/>
          </p:cNvCxnSpPr>
          <p:nvPr/>
        </p:nvCxnSpPr>
        <p:spPr>
          <a:xfrm flipV="1">
            <a:off x="5532582" y="4359564"/>
            <a:ext cx="757382" cy="342601"/>
          </a:xfrm>
          <a:prstGeom prst="straightConnector1">
            <a:avLst/>
          </a:prstGeom>
          <a:ln w="57150">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A7EA0F73-A29C-496E-B250-EF593126F8F5}"/>
              </a:ext>
            </a:extLst>
          </p:cNvPr>
          <p:cNvSpPr txBox="1"/>
          <p:nvPr/>
        </p:nvSpPr>
        <p:spPr>
          <a:xfrm>
            <a:off x="329622" y="3583770"/>
            <a:ext cx="2624117" cy="1200329"/>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All manager self service transactions allow attachments to be included.</a:t>
            </a:r>
          </a:p>
        </p:txBody>
      </p:sp>
    </p:spTree>
    <p:custDataLst>
      <p:tags r:id="rId1"/>
    </p:custDataLst>
    <p:extLst>
      <p:ext uri="{BB962C8B-B14F-4D97-AF65-F5344CB8AC3E}">
        <p14:creationId xmlns:p14="http://schemas.microsoft.com/office/powerpoint/2010/main" val="1942579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17</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Manager Self Service Transactions</a:t>
            </a:r>
          </a:p>
        </p:txBody>
      </p:sp>
      <p:sp>
        <p:nvSpPr>
          <p:cNvPr id="7" name="Text Placeholder 6"/>
          <p:cNvSpPr>
            <a:spLocks noGrp="1"/>
          </p:cNvSpPr>
          <p:nvPr>
            <p:ph type="body" idx="1"/>
          </p:nvPr>
        </p:nvSpPr>
        <p:spPr>
          <a:xfrm>
            <a:off x="614560" y="1316736"/>
            <a:ext cx="11183711" cy="5425522"/>
          </a:xfrm>
        </p:spPr>
        <p:txBody>
          <a:bodyPr vert="horz" lIns="91440" tIns="45720" rIns="91440" bIns="45720" rtlCol="0" anchor="t">
            <a:normAutofit/>
          </a:bodyPr>
          <a:lstStyle/>
          <a:p>
            <a:pPr marL="0" indent="0">
              <a:buNone/>
            </a:pPr>
            <a:endParaRPr lang="en-US" dirty="0"/>
          </a:p>
          <a:p>
            <a:pPr marL="0" indent="0">
              <a:buNone/>
            </a:pPr>
            <a:endParaRPr lang="en-US" sz="2000" dirty="0"/>
          </a:p>
        </p:txBody>
      </p:sp>
      <p:sp>
        <p:nvSpPr>
          <p:cNvPr id="5" name="Date Placeholder 4"/>
          <p:cNvSpPr>
            <a:spLocks noGrp="1"/>
          </p:cNvSpPr>
          <p:nvPr>
            <p:ph type="dt" sz="half" idx="12"/>
          </p:nvPr>
        </p:nvSpPr>
        <p:spPr/>
        <p:txBody>
          <a:bodyPr/>
          <a:lstStyle/>
          <a:p>
            <a:r>
              <a:rPr lang="en-US"/>
              <a:t>2/24/2020</a:t>
            </a:r>
            <a:endParaRPr lang="en-US" dirty="0"/>
          </a:p>
        </p:txBody>
      </p:sp>
      <p:sp>
        <p:nvSpPr>
          <p:cNvPr id="4" name="Rectangle 3">
            <a:extLst>
              <a:ext uri="{FF2B5EF4-FFF2-40B4-BE49-F238E27FC236}">
                <a16:creationId xmlns:a16="http://schemas.microsoft.com/office/drawing/2014/main" id="{94F72560-7B1F-4FCB-AFAE-96B5119D38F0}"/>
              </a:ext>
            </a:extLst>
          </p:cNvPr>
          <p:cNvSpPr/>
          <p:nvPr/>
        </p:nvSpPr>
        <p:spPr>
          <a:xfrm>
            <a:off x="614560" y="1316736"/>
            <a:ext cx="11027276" cy="3625095"/>
          </a:xfrm>
          <a:prstGeom prst="rect">
            <a:avLst/>
          </a:prstGeom>
        </p:spPr>
        <p:txBody>
          <a:bodyPr wrap="square">
            <a:spAutoFit/>
          </a:bodyPr>
          <a:lstStyle/>
          <a:p>
            <a:r>
              <a:rPr lang="en-US" sz="2400" b="1" dirty="0"/>
              <a:t>Please note:</a:t>
            </a:r>
          </a:p>
          <a:p>
            <a:pPr marL="228600" indent="-228600">
              <a:lnSpc>
                <a:spcPct val="90000"/>
              </a:lnSpc>
              <a:spcBef>
                <a:spcPts val="500"/>
              </a:spcBef>
              <a:buFont typeface="Arial" panose="020B0604020202020204" pitchFamily="34" charset="0"/>
              <a:buChar char="•"/>
            </a:pPr>
            <a:r>
              <a:rPr lang="en-US" sz="2400" dirty="0"/>
              <a:t>The following transactions cannot be initiated by a manager, only by a provisioned initiator, because the access requires row level security</a:t>
            </a:r>
          </a:p>
          <a:p>
            <a:pPr marL="685800" lvl="2" indent="-228600">
              <a:lnSpc>
                <a:spcPct val="90000"/>
              </a:lnSpc>
              <a:spcBef>
                <a:spcPts val="500"/>
              </a:spcBef>
              <a:buFont typeface="Arial" panose="020B0604020202020204" pitchFamily="34" charset="0"/>
              <a:buChar char="•"/>
            </a:pPr>
            <a:r>
              <a:rPr lang="en-US" sz="2000" dirty="0"/>
              <a:t>Add position</a:t>
            </a:r>
          </a:p>
          <a:p>
            <a:pPr marL="685800" lvl="2" indent="-228600">
              <a:lnSpc>
                <a:spcPct val="90000"/>
              </a:lnSpc>
              <a:spcBef>
                <a:spcPts val="500"/>
              </a:spcBef>
              <a:buFont typeface="Arial" panose="020B0604020202020204" pitchFamily="34" charset="0"/>
              <a:buChar char="•"/>
            </a:pPr>
            <a:r>
              <a:rPr lang="en-US" sz="2000" dirty="0"/>
              <a:t>Change position</a:t>
            </a:r>
          </a:p>
          <a:p>
            <a:pPr marL="685800" lvl="2" indent="-228600">
              <a:lnSpc>
                <a:spcPct val="90000"/>
              </a:lnSpc>
              <a:spcBef>
                <a:spcPts val="500"/>
              </a:spcBef>
              <a:buFont typeface="Arial" panose="020B0604020202020204" pitchFamily="34" charset="0"/>
              <a:buChar char="•"/>
            </a:pPr>
            <a:r>
              <a:rPr lang="en-US" sz="2000" dirty="0"/>
              <a:t>Add position funding</a:t>
            </a:r>
          </a:p>
          <a:p>
            <a:pPr marL="685800" lvl="2" indent="-228600">
              <a:lnSpc>
                <a:spcPct val="90000"/>
              </a:lnSpc>
              <a:spcBef>
                <a:spcPts val="500"/>
              </a:spcBef>
              <a:buFont typeface="Arial" panose="020B0604020202020204" pitchFamily="34" charset="0"/>
              <a:buChar char="•"/>
            </a:pPr>
            <a:r>
              <a:rPr lang="en-US" sz="2000" dirty="0"/>
              <a:t>Change position funding</a:t>
            </a:r>
          </a:p>
          <a:p>
            <a:pPr marL="685800" lvl="2" indent="-228600">
              <a:lnSpc>
                <a:spcPct val="90000"/>
              </a:lnSpc>
              <a:spcBef>
                <a:spcPts val="500"/>
              </a:spcBef>
              <a:buFont typeface="Arial" panose="020B0604020202020204" pitchFamily="34" charset="0"/>
              <a:buChar char="•"/>
            </a:pPr>
            <a:r>
              <a:rPr lang="en-US" sz="2000" dirty="0"/>
              <a:t>Direct hire</a:t>
            </a:r>
          </a:p>
          <a:p>
            <a:pPr marL="228600" indent="-228600">
              <a:lnSpc>
                <a:spcPct val="90000"/>
              </a:lnSpc>
              <a:spcBef>
                <a:spcPts val="500"/>
              </a:spcBef>
              <a:buFont typeface="Arial" panose="020B0604020202020204" pitchFamily="34" charset="0"/>
              <a:buChar char="•"/>
            </a:pPr>
            <a:r>
              <a:rPr lang="en-US" sz="2400" dirty="0"/>
              <a:t>Leadership has decided that managers will need to work with provisioned initiators for these transactions due to limitations related to row level security</a:t>
            </a:r>
          </a:p>
        </p:txBody>
      </p:sp>
    </p:spTree>
    <p:custDataLst>
      <p:tags r:id="rId1"/>
    </p:custDataLst>
    <p:extLst>
      <p:ext uri="{BB962C8B-B14F-4D97-AF65-F5344CB8AC3E}">
        <p14:creationId xmlns:p14="http://schemas.microsoft.com/office/powerpoint/2010/main" val="3773117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7258DD-11BF-4D08-882D-E8EB811ED82D}"/>
              </a:ext>
            </a:extLst>
          </p:cNvPr>
          <p:cNvSpPr>
            <a:spLocks noGrp="1"/>
          </p:cNvSpPr>
          <p:nvPr>
            <p:ph type="sldNum" sz="quarter" idx="10"/>
          </p:nvPr>
        </p:nvSpPr>
        <p:spPr/>
        <p:txBody>
          <a:bodyPr/>
          <a:lstStyle/>
          <a:p>
            <a:pPr algn="r"/>
            <a:fld id="{920E7BFD-8946-41E8-A498-F8C8925B8B74}" type="slidenum">
              <a:rPr lang="en-US" smtClean="0"/>
              <a:pPr algn="r"/>
              <a:t>18</a:t>
            </a:fld>
            <a:endParaRPr lang="en-US"/>
          </a:p>
        </p:txBody>
      </p:sp>
      <p:sp>
        <p:nvSpPr>
          <p:cNvPr id="3" name="Footer Placeholder 2">
            <a:extLst>
              <a:ext uri="{FF2B5EF4-FFF2-40B4-BE49-F238E27FC236}">
                <a16:creationId xmlns:a16="http://schemas.microsoft.com/office/drawing/2014/main" id="{2082ACB5-7900-46CE-8759-85AA5B133437}"/>
              </a:ext>
            </a:extLst>
          </p:cNvPr>
          <p:cNvSpPr>
            <a:spLocks noGrp="1"/>
          </p:cNvSpPr>
          <p:nvPr>
            <p:ph type="ftr" sz="quarter" idx="11"/>
          </p:nvPr>
        </p:nvSpPr>
        <p:spPr/>
        <p:txBody>
          <a:bodyPr/>
          <a:lstStyle/>
          <a:p>
            <a:pPr algn="ctr"/>
            <a:r>
              <a:rPr lang="en-US"/>
              <a:t>University System of Georgia Institution</a:t>
            </a:r>
          </a:p>
        </p:txBody>
      </p:sp>
      <p:sp>
        <p:nvSpPr>
          <p:cNvPr id="4" name="Title 3">
            <a:extLst>
              <a:ext uri="{FF2B5EF4-FFF2-40B4-BE49-F238E27FC236}">
                <a16:creationId xmlns:a16="http://schemas.microsoft.com/office/drawing/2014/main" id="{1C242E64-E439-459D-88BC-87A4054846AB}"/>
              </a:ext>
            </a:extLst>
          </p:cNvPr>
          <p:cNvSpPr>
            <a:spLocks noGrp="1"/>
          </p:cNvSpPr>
          <p:nvPr>
            <p:ph type="title"/>
          </p:nvPr>
        </p:nvSpPr>
        <p:spPr/>
        <p:txBody>
          <a:bodyPr/>
          <a:lstStyle/>
          <a:p>
            <a:r>
              <a:rPr lang="en-US" dirty="0"/>
              <a:t>Manager Self Service Navigation</a:t>
            </a:r>
          </a:p>
        </p:txBody>
      </p:sp>
      <p:sp>
        <p:nvSpPr>
          <p:cNvPr id="6" name="Date Placeholder 5">
            <a:extLst>
              <a:ext uri="{FF2B5EF4-FFF2-40B4-BE49-F238E27FC236}">
                <a16:creationId xmlns:a16="http://schemas.microsoft.com/office/drawing/2014/main" id="{3668AE6C-5E0D-49B3-9797-10FDC54E4987}"/>
              </a:ext>
            </a:extLst>
          </p:cNvPr>
          <p:cNvSpPr>
            <a:spLocks noGrp="1"/>
          </p:cNvSpPr>
          <p:nvPr>
            <p:ph type="dt" sz="half" idx="12"/>
          </p:nvPr>
        </p:nvSpPr>
        <p:spPr/>
        <p:txBody>
          <a:bodyPr/>
          <a:lstStyle/>
          <a:p>
            <a:r>
              <a:rPr lang="en-US"/>
              <a:t>2/24/2020</a:t>
            </a:r>
          </a:p>
        </p:txBody>
      </p:sp>
      <p:pic>
        <p:nvPicPr>
          <p:cNvPr id="1026" name="Picture 2" descr="image002">
            <a:extLst>
              <a:ext uri="{FF2B5EF4-FFF2-40B4-BE49-F238E27FC236}">
                <a16:creationId xmlns:a16="http://schemas.microsoft.com/office/drawing/2014/main" id="{431E117C-D173-48B3-BD6E-3FADDC3E7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574" y="1345727"/>
            <a:ext cx="9209696" cy="470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F86ABB54-69F2-4911-A9EA-8A7BA4866339}"/>
              </a:ext>
            </a:extLst>
          </p:cNvPr>
          <p:cNvSpPr/>
          <p:nvPr/>
        </p:nvSpPr>
        <p:spPr>
          <a:xfrm>
            <a:off x="4654194" y="2315263"/>
            <a:ext cx="1304818" cy="407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6F1CFC8-04BB-4DA3-BE9B-008B2D03BEBA}"/>
              </a:ext>
            </a:extLst>
          </p:cNvPr>
          <p:cNvSpPr txBox="1"/>
          <p:nvPr/>
        </p:nvSpPr>
        <p:spPr>
          <a:xfrm>
            <a:off x="7785233" y="2258689"/>
            <a:ext cx="3424193" cy="1200329"/>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Managers will navigate using the Home Page and then selecting Manager Self Service from the drop-down.</a:t>
            </a:r>
          </a:p>
        </p:txBody>
      </p:sp>
    </p:spTree>
    <p:extLst>
      <p:ext uri="{BB962C8B-B14F-4D97-AF65-F5344CB8AC3E}">
        <p14:creationId xmlns:p14="http://schemas.microsoft.com/office/powerpoint/2010/main" val="1473999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19</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My Team View</a:t>
            </a:r>
          </a:p>
        </p:txBody>
      </p:sp>
      <p:sp>
        <p:nvSpPr>
          <p:cNvPr id="5" name="Date Placeholder 4"/>
          <p:cNvSpPr>
            <a:spLocks noGrp="1"/>
          </p:cNvSpPr>
          <p:nvPr>
            <p:ph type="dt" sz="half" idx="12"/>
          </p:nvPr>
        </p:nvSpPr>
        <p:spPr/>
        <p:txBody>
          <a:bodyPr/>
          <a:lstStyle/>
          <a:p>
            <a:r>
              <a:rPr lang="en-US"/>
              <a:t>2/24/2020</a:t>
            </a:r>
            <a:endParaRPr lang="en-US" dirty="0"/>
          </a:p>
        </p:txBody>
      </p:sp>
      <p:pic>
        <p:nvPicPr>
          <p:cNvPr id="7" name="Picture 6">
            <a:extLst>
              <a:ext uri="{FF2B5EF4-FFF2-40B4-BE49-F238E27FC236}">
                <a16:creationId xmlns:a16="http://schemas.microsoft.com/office/drawing/2014/main" id="{1542BB12-CA99-4D9C-A319-5D3DC30B7473}"/>
              </a:ext>
            </a:extLst>
          </p:cNvPr>
          <p:cNvPicPr>
            <a:picLocks noChangeAspect="1"/>
          </p:cNvPicPr>
          <p:nvPr/>
        </p:nvPicPr>
        <p:blipFill rotWithShape="1">
          <a:blip r:embed="rId4"/>
          <a:srcRect b="1568"/>
          <a:stretch/>
        </p:blipFill>
        <p:spPr>
          <a:xfrm>
            <a:off x="2633662" y="1256754"/>
            <a:ext cx="6924675" cy="4931610"/>
          </a:xfrm>
          <a:prstGeom prst="rect">
            <a:avLst/>
          </a:prstGeom>
        </p:spPr>
      </p:pic>
      <p:sp>
        <p:nvSpPr>
          <p:cNvPr id="8" name="TextBox 7">
            <a:extLst>
              <a:ext uri="{FF2B5EF4-FFF2-40B4-BE49-F238E27FC236}">
                <a16:creationId xmlns:a16="http://schemas.microsoft.com/office/drawing/2014/main" id="{B6AE8DC8-5785-4F9E-9770-79BD6C3D42EF}"/>
              </a:ext>
            </a:extLst>
          </p:cNvPr>
          <p:cNvSpPr txBox="1"/>
          <p:nvPr/>
        </p:nvSpPr>
        <p:spPr>
          <a:xfrm>
            <a:off x="8322564" y="2799229"/>
            <a:ext cx="3509819" cy="923330"/>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Managers can see not only their direct reports but also those that report to their direct reports.</a:t>
            </a:r>
          </a:p>
        </p:txBody>
      </p:sp>
      <p:sp>
        <p:nvSpPr>
          <p:cNvPr id="16" name="TextBox 15">
            <a:extLst>
              <a:ext uri="{FF2B5EF4-FFF2-40B4-BE49-F238E27FC236}">
                <a16:creationId xmlns:a16="http://schemas.microsoft.com/office/drawing/2014/main" id="{69D4D46A-5017-4530-A14A-EB1C5EDB3340}"/>
              </a:ext>
            </a:extLst>
          </p:cNvPr>
          <p:cNvSpPr txBox="1"/>
          <p:nvPr/>
        </p:nvSpPr>
        <p:spPr>
          <a:xfrm>
            <a:off x="718126" y="1830829"/>
            <a:ext cx="3509819" cy="1200329"/>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Managers can select the My Team tile on the Home Page which allows them to see direct reports.</a:t>
            </a:r>
          </a:p>
        </p:txBody>
      </p:sp>
    </p:spTree>
    <p:custDataLst>
      <p:tags r:id="rId1"/>
    </p:custDataLst>
    <p:extLst>
      <p:ext uri="{BB962C8B-B14F-4D97-AF65-F5344CB8AC3E}">
        <p14:creationId xmlns:p14="http://schemas.microsoft.com/office/powerpoint/2010/main" val="3628814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Agenda &amp; Objective </a:t>
            </a:r>
          </a:p>
        </p:txBody>
      </p:sp>
      <p:sp>
        <p:nvSpPr>
          <p:cNvPr id="7" name="Text Placeholder 6"/>
          <p:cNvSpPr>
            <a:spLocks noGrp="1"/>
          </p:cNvSpPr>
          <p:nvPr>
            <p:ph type="body" idx="1"/>
          </p:nvPr>
        </p:nvSpPr>
        <p:spPr>
          <a:xfrm>
            <a:off x="614560" y="1275640"/>
            <a:ext cx="11183711" cy="5425522"/>
          </a:xfrm>
        </p:spPr>
        <p:txBody>
          <a:bodyPr vert="horz" lIns="91440" tIns="45720" rIns="91440" bIns="45720" rtlCol="0" anchor="t">
            <a:normAutofit/>
          </a:bodyPr>
          <a:lstStyle/>
          <a:p>
            <a:pPr marL="0" indent="0">
              <a:buNone/>
            </a:pPr>
            <a:r>
              <a:rPr lang="en-US" b="1" dirty="0">
                <a:cs typeface="Calibri" panose="020F0502020204030204" pitchFamily="34" charset="0"/>
              </a:rPr>
              <a:t>Agenda</a:t>
            </a:r>
          </a:p>
          <a:p>
            <a:r>
              <a:rPr lang="en-US" dirty="0">
                <a:cs typeface="Calibri" panose="020F0502020204030204" pitchFamily="34" charset="0"/>
              </a:rPr>
              <a:t>Manager Self Service Approvals Review</a:t>
            </a:r>
          </a:p>
          <a:p>
            <a:r>
              <a:rPr lang="en-US" dirty="0">
                <a:cs typeface="Calibri" panose="020F0502020204030204" pitchFamily="34" charset="0"/>
              </a:rPr>
              <a:t>Roles Review</a:t>
            </a:r>
          </a:p>
          <a:p>
            <a:pPr lvl="1"/>
            <a:r>
              <a:rPr lang="en-US" dirty="0">
                <a:cs typeface="Calibri" panose="020F0502020204030204" pitchFamily="34" charset="0"/>
              </a:rPr>
              <a:t>Transactional Roles</a:t>
            </a:r>
          </a:p>
          <a:p>
            <a:pPr lvl="1"/>
            <a:r>
              <a:rPr lang="en-US" dirty="0">
                <a:cs typeface="Calibri" panose="020F0502020204030204" pitchFamily="34" charset="0"/>
              </a:rPr>
              <a:t>Query Access </a:t>
            </a:r>
          </a:p>
          <a:p>
            <a:pPr lvl="1"/>
            <a:r>
              <a:rPr lang="en-US" dirty="0">
                <a:cs typeface="Calibri" panose="020F0502020204030204" pitchFamily="34" charset="0"/>
              </a:rPr>
              <a:t>Available Queries </a:t>
            </a:r>
          </a:p>
          <a:p>
            <a:pPr lvl="1"/>
            <a:r>
              <a:rPr lang="en-US" dirty="0">
                <a:cs typeface="Calibri" panose="020F0502020204030204" pitchFamily="34" charset="0"/>
              </a:rPr>
              <a:t>Inquiry Roles</a:t>
            </a:r>
          </a:p>
          <a:p>
            <a:r>
              <a:rPr lang="en-US" dirty="0">
                <a:cs typeface="Calibri" panose="020F0502020204030204" pitchFamily="34" charset="0"/>
              </a:rPr>
              <a:t>Training Expectations</a:t>
            </a:r>
          </a:p>
          <a:p>
            <a:endParaRPr lang="en-US" dirty="0">
              <a:cs typeface="Calibri" panose="020F0502020204030204" pitchFamily="34" charset="0"/>
            </a:endParaRPr>
          </a:p>
          <a:p>
            <a:pPr marL="0" indent="0">
              <a:buNone/>
            </a:pPr>
            <a:r>
              <a:rPr lang="en-US" b="1" dirty="0">
                <a:cs typeface="Calibri" panose="020F0502020204030204" pitchFamily="34" charset="0"/>
              </a:rPr>
              <a:t>Objective</a:t>
            </a:r>
            <a:r>
              <a:rPr lang="en-US" dirty="0">
                <a:cs typeface="Calibri" panose="020F0502020204030204" pitchFamily="34" charset="0"/>
              </a:rPr>
              <a:t> – Clarify OneUSG roles, what individuals with these roles can see and do, and discuss GT expectations for individuals in these roles, including training requirements. </a:t>
            </a:r>
          </a:p>
          <a:p>
            <a:endParaRPr lang="en-US" sz="2200" dirty="0"/>
          </a:p>
          <a:p>
            <a:endParaRPr lang="en-US" sz="2200" dirty="0"/>
          </a:p>
          <a:p>
            <a:endParaRPr lang="en-US" sz="2200" dirty="0"/>
          </a:p>
          <a:p>
            <a:endParaRPr lang="en-US" sz="2400" dirty="0"/>
          </a:p>
        </p:txBody>
      </p:sp>
      <p:sp>
        <p:nvSpPr>
          <p:cNvPr id="5" name="Date Placeholder 4"/>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mn-cs"/>
              </a:rPr>
              <a:t>2/24/2020</a:t>
            </a: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7E34E500-3B6A-4DB0-B19E-FBFD01F49D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mn-cs"/>
              </a:rPr>
              <a:t>University System of Georgia Institution</a:t>
            </a: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Slide Number Placeholder 7">
            <a:extLst>
              <a:ext uri="{FF2B5EF4-FFF2-40B4-BE49-F238E27FC236}">
                <a16:creationId xmlns:a16="http://schemas.microsoft.com/office/drawing/2014/main" id="{403A8B49-BC14-44FB-AED5-D73633C32CE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7BFD-8946-41E8-A498-F8C8925B8B74}"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718057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20</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My Team View</a:t>
            </a:r>
          </a:p>
        </p:txBody>
      </p:sp>
      <p:sp>
        <p:nvSpPr>
          <p:cNvPr id="5" name="Date Placeholder 4"/>
          <p:cNvSpPr>
            <a:spLocks noGrp="1"/>
          </p:cNvSpPr>
          <p:nvPr>
            <p:ph type="dt" sz="half" idx="12"/>
          </p:nvPr>
        </p:nvSpPr>
        <p:spPr/>
        <p:txBody>
          <a:bodyPr/>
          <a:lstStyle/>
          <a:p>
            <a:r>
              <a:rPr lang="en-US"/>
              <a:t>2/24/2020</a:t>
            </a:r>
            <a:endParaRPr lang="en-US" dirty="0"/>
          </a:p>
        </p:txBody>
      </p:sp>
      <p:pic>
        <p:nvPicPr>
          <p:cNvPr id="4" name="Picture 3">
            <a:extLst>
              <a:ext uri="{FF2B5EF4-FFF2-40B4-BE49-F238E27FC236}">
                <a16:creationId xmlns:a16="http://schemas.microsoft.com/office/drawing/2014/main" id="{0C8B686F-D50B-4AC5-BFAE-05E7687EA18C}"/>
              </a:ext>
            </a:extLst>
          </p:cNvPr>
          <p:cNvPicPr>
            <a:picLocks noChangeAspect="1"/>
          </p:cNvPicPr>
          <p:nvPr/>
        </p:nvPicPr>
        <p:blipFill>
          <a:blip r:embed="rId4"/>
          <a:stretch>
            <a:fillRect/>
          </a:stretch>
        </p:blipFill>
        <p:spPr>
          <a:xfrm>
            <a:off x="154686" y="1412603"/>
            <a:ext cx="11487150" cy="4762500"/>
          </a:xfrm>
          <a:prstGeom prst="rect">
            <a:avLst/>
          </a:prstGeom>
        </p:spPr>
      </p:pic>
      <p:sp>
        <p:nvSpPr>
          <p:cNvPr id="12" name="TextBox 11">
            <a:extLst>
              <a:ext uri="{FF2B5EF4-FFF2-40B4-BE49-F238E27FC236}">
                <a16:creationId xmlns:a16="http://schemas.microsoft.com/office/drawing/2014/main" id="{FCD29CEA-607B-45C5-B3BF-3FC96742F100}"/>
              </a:ext>
            </a:extLst>
          </p:cNvPr>
          <p:cNvSpPr txBox="1"/>
          <p:nvPr/>
        </p:nvSpPr>
        <p:spPr>
          <a:xfrm>
            <a:off x="4038600" y="2048656"/>
            <a:ext cx="3433792" cy="1815882"/>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Managers can see job and personal, compensation, and development information for direct reports and those that report to their direct reports. Managers can also initiate transactions for these employees.</a:t>
            </a:r>
          </a:p>
        </p:txBody>
      </p:sp>
    </p:spTree>
    <p:custDataLst>
      <p:tags r:id="rId1"/>
    </p:custDataLst>
    <p:extLst>
      <p:ext uri="{BB962C8B-B14F-4D97-AF65-F5344CB8AC3E}">
        <p14:creationId xmlns:p14="http://schemas.microsoft.com/office/powerpoint/2010/main" val="565678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21</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Provisioned Initiator</a:t>
            </a:r>
          </a:p>
        </p:txBody>
      </p:sp>
      <p:sp>
        <p:nvSpPr>
          <p:cNvPr id="7" name="Text Placeholder 6"/>
          <p:cNvSpPr>
            <a:spLocks noGrp="1"/>
          </p:cNvSpPr>
          <p:nvPr>
            <p:ph type="body" idx="1"/>
          </p:nvPr>
        </p:nvSpPr>
        <p:spPr>
          <a:xfrm>
            <a:off x="614560" y="1316736"/>
            <a:ext cx="11183711" cy="5425522"/>
          </a:xfrm>
        </p:spPr>
        <p:txBody>
          <a:bodyPr vert="horz" lIns="91440" tIns="45720" rIns="91440" bIns="45720" rtlCol="0" anchor="t">
            <a:normAutofit/>
          </a:bodyPr>
          <a:lstStyle/>
          <a:p>
            <a:pPr marL="0" indent="0">
              <a:buNone/>
            </a:pPr>
            <a:r>
              <a:rPr lang="en-US" sz="2400" b="1" dirty="0"/>
              <a:t>Who gets this “role”:</a:t>
            </a:r>
          </a:p>
          <a:p>
            <a:r>
              <a:rPr lang="en-US" sz="2400" dirty="0"/>
              <a:t>This is not technically a role. It is a term that </a:t>
            </a:r>
            <a:r>
              <a:rPr lang="en-US" sz="2400" dirty="0" err="1"/>
              <a:t>GaTech</a:t>
            </a:r>
            <a:r>
              <a:rPr lang="en-US" sz="2400" dirty="0"/>
              <a:t> and </a:t>
            </a:r>
            <a:r>
              <a:rPr lang="en-US" sz="2400" dirty="0" err="1"/>
              <a:t>OneUSG</a:t>
            </a:r>
            <a:r>
              <a:rPr lang="en-US" sz="2400" dirty="0"/>
              <a:t> use to describe anyone who:</a:t>
            </a:r>
          </a:p>
          <a:p>
            <a:pPr lvl="1"/>
            <a:r>
              <a:rPr lang="en-US" sz="2000" dirty="0"/>
              <a:t>Is NOT a Manager but needs the ability to initiate certain transactions </a:t>
            </a:r>
          </a:p>
          <a:p>
            <a:pPr lvl="1"/>
            <a:r>
              <a:rPr lang="en-US" sz="2000" dirty="0"/>
              <a:t>Is a Manager but needs the ability to initiate transactions for more than their direct reports</a:t>
            </a:r>
          </a:p>
          <a:p>
            <a:pPr marL="0" indent="0">
              <a:buNone/>
            </a:pPr>
            <a:r>
              <a:rPr lang="en-US" sz="2400" b="1" dirty="0"/>
              <a:t>What can this “role” see:</a:t>
            </a:r>
          </a:p>
          <a:p>
            <a:r>
              <a:rPr lang="en-US" sz="2400" dirty="0"/>
              <a:t>A Provisioned Initiator can see the same as the manager</a:t>
            </a:r>
          </a:p>
          <a:p>
            <a:r>
              <a:rPr lang="en-US" sz="2400" i="1" dirty="0"/>
              <a:t>Who</a:t>
            </a:r>
            <a:r>
              <a:rPr lang="en-US" sz="2400" dirty="0"/>
              <a:t> they can see is based on row level security or assigned department(s)</a:t>
            </a:r>
          </a:p>
          <a:p>
            <a:pPr lvl="1"/>
            <a:r>
              <a:rPr lang="en-US" sz="2000" dirty="0"/>
              <a:t>The Provisioned Initiator will be able to see everyone in that department(s)</a:t>
            </a:r>
          </a:p>
          <a:p>
            <a:pPr lvl="1"/>
            <a:r>
              <a:rPr lang="en-US" sz="2000" dirty="0"/>
              <a:t>The Provisioned Initiator will be able to see compensation, time &amp; absence info and personal information for all employees in that department(s)</a:t>
            </a:r>
          </a:p>
          <a:p>
            <a:pPr marL="0" indent="0">
              <a:buNone/>
            </a:pPr>
            <a:endParaRPr lang="en-US" sz="2000" dirty="0"/>
          </a:p>
        </p:txBody>
      </p:sp>
      <p:sp>
        <p:nvSpPr>
          <p:cNvPr id="5" name="Date Placeholder 4"/>
          <p:cNvSpPr>
            <a:spLocks noGrp="1"/>
          </p:cNvSpPr>
          <p:nvPr>
            <p:ph type="dt" sz="half" idx="12"/>
          </p:nvPr>
        </p:nvSpPr>
        <p:spPr/>
        <p:txBody>
          <a:bodyPr/>
          <a:lstStyle/>
          <a:p>
            <a:r>
              <a:rPr lang="en-US"/>
              <a:t>2/24/2020</a:t>
            </a:r>
            <a:endParaRPr lang="en-US" dirty="0"/>
          </a:p>
        </p:txBody>
      </p:sp>
    </p:spTree>
    <p:custDataLst>
      <p:tags r:id="rId1"/>
    </p:custDataLst>
    <p:extLst>
      <p:ext uri="{BB962C8B-B14F-4D97-AF65-F5344CB8AC3E}">
        <p14:creationId xmlns:p14="http://schemas.microsoft.com/office/powerpoint/2010/main" val="1975012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22</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Provisioned Initiator</a:t>
            </a:r>
          </a:p>
        </p:txBody>
      </p:sp>
      <p:sp>
        <p:nvSpPr>
          <p:cNvPr id="7" name="Text Placeholder 6"/>
          <p:cNvSpPr>
            <a:spLocks noGrp="1"/>
          </p:cNvSpPr>
          <p:nvPr>
            <p:ph type="body" idx="1"/>
          </p:nvPr>
        </p:nvSpPr>
        <p:spPr>
          <a:xfrm>
            <a:off x="614560" y="1316736"/>
            <a:ext cx="11183711" cy="5425522"/>
          </a:xfrm>
        </p:spPr>
        <p:txBody>
          <a:bodyPr vert="horz" lIns="91440" tIns="45720" rIns="91440" bIns="45720" rtlCol="0" anchor="t">
            <a:normAutofit/>
          </a:bodyPr>
          <a:lstStyle/>
          <a:p>
            <a:pPr marL="0" indent="0">
              <a:buNone/>
            </a:pPr>
            <a:r>
              <a:rPr lang="en-US" sz="2400" b="1" dirty="0"/>
              <a:t>What can this “role” do:</a:t>
            </a:r>
          </a:p>
          <a:p>
            <a:r>
              <a:rPr lang="en-US" sz="2400" dirty="0"/>
              <a:t>The Provisioned Initiator can initiate any type of transaction a manager can, but for more individuals because of their row level security</a:t>
            </a:r>
          </a:p>
          <a:p>
            <a:r>
              <a:rPr lang="en-US" sz="2400" dirty="0"/>
              <a:t>The Provisioned Initiator can make changes to </a:t>
            </a:r>
            <a:r>
              <a:rPr lang="en-US" sz="2400" u="sng" dirty="0"/>
              <a:t>any position</a:t>
            </a:r>
            <a:r>
              <a:rPr lang="en-US" sz="2400" dirty="0"/>
              <a:t> within that department and initiate requests for </a:t>
            </a:r>
            <a:r>
              <a:rPr lang="en-US" sz="2400" u="sng" dirty="0"/>
              <a:t>any employee</a:t>
            </a:r>
            <a:r>
              <a:rPr lang="en-US" sz="2400" dirty="0"/>
              <a:t> within the department(s) they have been assigned row level security</a:t>
            </a:r>
          </a:p>
          <a:p>
            <a:r>
              <a:rPr lang="en-US" sz="2400" dirty="0"/>
              <a:t>Like the Manager, the Provisioned Initiator does not receive the EDR (express direct retro) role or the Summer Pay role </a:t>
            </a:r>
          </a:p>
          <a:p>
            <a:pPr marL="0" indent="0">
              <a:buNone/>
            </a:pPr>
            <a:endParaRPr lang="en-US" sz="2400" dirty="0"/>
          </a:p>
          <a:p>
            <a:pPr marL="0" indent="0">
              <a:buNone/>
            </a:pPr>
            <a:r>
              <a:rPr lang="en-US" sz="2400" b="1" dirty="0"/>
              <a:t>Expectation</a:t>
            </a:r>
            <a:r>
              <a:rPr lang="en-US" sz="2400" dirty="0"/>
              <a:t>: Provisioned Initiators are experts in either HR or Finance transactions, perform transactions for a Department or Departments, and are appropriate for provisioning with access to Job, Position and Personal data for many employees. All Provisioned Initiator selections will require a brief justification for HR and Finance leadership to review. </a:t>
            </a:r>
          </a:p>
          <a:p>
            <a:pPr marL="0" indent="0">
              <a:buNone/>
            </a:pPr>
            <a:endParaRPr lang="en-US" sz="2000" dirty="0"/>
          </a:p>
        </p:txBody>
      </p:sp>
      <p:sp>
        <p:nvSpPr>
          <p:cNvPr id="5" name="Date Placeholder 4"/>
          <p:cNvSpPr>
            <a:spLocks noGrp="1"/>
          </p:cNvSpPr>
          <p:nvPr>
            <p:ph type="dt" sz="half" idx="12"/>
          </p:nvPr>
        </p:nvSpPr>
        <p:spPr/>
        <p:txBody>
          <a:bodyPr/>
          <a:lstStyle/>
          <a:p>
            <a:r>
              <a:rPr lang="en-US"/>
              <a:t>2/24/2020</a:t>
            </a:r>
            <a:endParaRPr lang="en-US" dirty="0"/>
          </a:p>
        </p:txBody>
      </p:sp>
    </p:spTree>
    <p:custDataLst>
      <p:tags r:id="rId1"/>
    </p:custDataLst>
    <p:extLst>
      <p:ext uri="{BB962C8B-B14F-4D97-AF65-F5344CB8AC3E}">
        <p14:creationId xmlns:p14="http://schemas.microsoft.com/office/powerpoint/2010/main" val="2650720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54EA38-F763-4372-92DD-890FA339497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7BFD-8946-41E8-A498-F8C8925B8B74}" type="slidenum">
              <a:rPr kumimoji="0" lang="en-US" sz="1200" b="0" i="0" u="none" strike="noStrike" kern="1200" cap="none" spc="0" normalizeH="0" baseline="0" noProof="0" smtClean="0">
                <a:ln>
                  <a:noFill/>
                </a:ln>
                <a:solidFill>
                  <a:srgbClr val="545454"/>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545454"/>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04C35940-9DA1-41B0-8545-354CFD49ED4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454"/>
                </a:solidFill>
                <a:effectLst/>
                <a:uLnTx/>
                <a:uFillTx/>
                <a:latin typeface="Arial" panose="020B0604020202020204"/>
                <a:ea typeface="+mn-ea"/>
                <a:cs typeface="+mn-cs"/>
              </a:rPr>
              <a:t>University System of Georgia Institution</a:t>
            </a:r>
          </a:p>
        </p:txBody>
      </p:sp>
      <p:sp>
        <p:nvSpPr>
          <p:cNvPr id="4" name="Title Placeholder 3">
            <a:extLst>
              <a:ext uri="{FF2B5EF4-FFF2-40B4-BE49-F238E27FC236}">
                <a16:creationId xmlns:a16="http://schemas.microsoft.com/office/drawing/2014/main" id="{E14F0ABE-0AEC-408D-AE05-C794117B6F52}"/>
              </a:ext>
            </a:extLst>
          </p:cNvPr>
          <p:cNvSpPr>
            <a:spLocks noGrp="1"/>
          </p:cNvSpPr>
          <p:nvPr>
            <p:ph type="title"/>
          </p:nvPr>
        </p:nvSpPr>
        <p:spPr>
          <a:xfrm>
            <a:off x="329622" y="0"/>
            <a:ext cx="10515600" cy="1210574"/>
          </a:xfrm>
        </p:spPr>
        <p:txBody>
          <a:bodyPr/>
          <a:lstStyle/>
          <a:p>
            <a:r>
              <a:rPr lang="en-US" dirty="0"/>
              <a:t>Manager Self Service Transactions</a:t>
            </a:r>
          </a:p>
        </p:txBody>
      </p:sp>
      <p:sp>
        <p:nvSpPr>
          <p:cNvPr id="6" name="Date Placeholder 5">
            <a:extLst>
              <a:ext uri="{FF2B5EF4-FFF2-40B4-BE49-F238E27FC236}">
                <a16:creationId xmlns:a16="http://schemas.microsoft.com/office/drawing/2014/main" id="{C6943508-CF3D-4613-B664-DDE8434BB333}"/>
              </a:ext>
            </a:extLst>
          </p:cNvPr>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454"/>
                </a:solidFill>
                <a:effectLst/>
                <a:uLnTx/>
                <a:uFillTx/>
                <a:latin typeface="Arial" panose="020B0604020202020204"/>
                <a:ea typeface="+mn-ea"/>
                <a:cs typeface="+mn-cs"/>
              </a:rPr>
              <a:t>2/24/2020</a:t>
            </a:r>
          </a:p>
        </p:txBody>
      </p:sp>
      <p:graphicFrame>
        <p:nvGraphicFramePr>
          <p:cNvPr id="5" name="Table 4">
            <a:extLst>
              <a:ext uri="{FF2B5EF4-FFF2-40B4-BE49-F238E27FC236}">
                <a16:creationId xmlns:a16="http://schemas.microsoft.com/office/drawing/2014/main" id="{2D176353-5DCB-440C-8397-3CEFC1E622C0}"/>
              </a:ext>
            </a:extLst>
          </p:cNvPr>
          <p:cNvGraphicFramePr>
            <a:graphicFrameLocks noGrp="1"/>
          </p:cNvGraphicFramePr>
          <p:nvPr>
            <p:extLst>
              <p:ext uri="{D42A27DB-BD31-4B8C-83A1-F6EECF244321}">
                <p14:modId xmlns:p14="http://schemas.microsoft.com/office/powerpoint/2010/main" val="204087903"/>
              </p:ext>
            </p:extLst>
          </p:nvPr>
        </p:nvGraphicFramePr>
        <p:xfrm>
          <a:off x="125105" y="1683223"/>
          <a:ext cx="11963552" cy="3992880"/>
        </p:xfrm>
        <a:graphic>
          <a:graphicData uri="http://schemas.openxmlformats.org/drawingml/2006/table">
            <a:tbl>
              <a:tblPr firstRow="1" bandRow="1">
                <a:tableStyleId>{D7AC3CCA-C797-4891-BE02-D94E43425B78}</a:tableStyleId>
              </a:tblPr>
              <a:tblGrid>
                <a:gridCol w="3156043">
                  <a:extLst>
                    <a:ext uri="{9D8B030D-6E8A-4147-A177-3AD203B41FA5}">
                      <a16:colId xmlns:a16="http://schemas.microsoft.com/office/drawing/2014/main" val="1732256626"/>
                    </a:ext>
                  </a:extLst>
                </a:gridCol>
                <a:gridCol w="2320118">
                  <a:extLst>
                    <a:ext uri="{9D8B030D-6E8A-4147-A177-3AD203B41FA5}">
                      <a16:colId xmlns:a16="http://schemas.microsoft.com/office/drawing/2014/main" val="2969633368"/>
                    </a:ext>
                  </a:extLst>
                </a:gridCol>
                <a:gridCol w="2866029">
                  <a:extLst>
                    <a:ext uri="{9D8B030D-6E8A-4147-A177-3AD203B41FA5}">
                      <a16:colId xmlns:a16="http://schemas.microsoft.com/office/drawing/2014/main" val="1020294771"/>
                    </a:ext>
                  </a:extLst>
                </a:gridCol>
                <a:gridCol w="3621362">
                  <a:extLst>
                    <a:ext uri="{9D8B030D-6E8A-4147-A177-3AD203B41FA5}">
                      <a16:colId xmlns:a16="http://schemas.microsoft.com/office/drawing/2014/main" val="2256801539"/>
                    </a:ext>
                  </a:extLst>
                </a:gridCol>
              </a:tblGrid>
              <a:tr h="332093">
                <a:tc>
                  <a:txBody>
                    <a:bodyPr/>
                    <a:lstStyle/>
                    <a:p>
                      <a:pPr algn="ctr"/>
                      <a:r>
                        <a:rPr lang="en-US" sz="2200" b="1" dirty="0"/>
                        <a:t>Position Management</a:t>
                      </a:r>
                    </a:p>
                  </a:txBody>
                  <a:tcPr/>
                </a:tc>
                <a:tc>
                  <a:txBody>
                    <a:bodyPr/>
                    <a:lstStyle/>
                    <a:p>
                      <a:pPr algn="ctr"/>
                      <a:r>
                        <a:rPr lang="en-US" sz="2200" b="1" dirty="0"/>
                        <a:t>HR</a:t>
                      </a:r>
                    </a:p>
                  </a:txBody>
                  <a:tcPr/>
                </a:tc>
                <a:tc>
                  <a:txBody>
                    <a:bodyPr/>
                    <a:lstStyle/>
                    <a:p>
                      <a:pPr lvl="0" algn="ctr">
                        <a:buNone/>
                      </a:pPr>
                      <a:r>
                        <a:rPr lang="en-US" sz="2200" b="1" dirty="0"/>
                        <a:t>Time and Absence</a:t>
                      </a:r>
                    </a:p>
                  </a:txBody>
                  <a:tcPr/>
                </a:tc>
                <a:tc>
                  <a:txBody>
                    <a:bodyPr/>
                    <a:lstStyle/>
                    <a:p>
                      <a:pPr lvl="0" algn="ctr">
                        <a:buNone/>
                      </a:pPr>
                      <a:r>
                        <a:rPr lang="en-US" sz="2200" b="1" dirty="0"/>
                        <a:t>Compensation</a:t>
                      </a:r>
                    </a:p>
                  </a:txBody>
                  <a:tcPr/>
                </a:tc>
                <a:extLst>
                  <a:ext uri="{0D108BD9-81ED-4DB2-BD59-A6C34878D82A}">
                    <a16:rowId xmlns:a16="http://schemas.microsoft.com/office/drawing/2014/main" val="4265693829"/>
                  </a:ext>
                </a:extLst>
              </a:tr>
              <a:tr h="332093">
                <a:tc>
                  <a:txBody>
                    <a:bodyPr/>
                    <a:lstStyle/>
                    <a:p>
                      <a:r>
                        <a:rPr lang="en-US" sz="2000"/>
                        <a:t>Add new position</a:t>
                      </a:r>
                    </a:p>
                  </a:txBody>
                  <a:tcPr/>
                </a:tc>
                <a:tc>
                  <a:txBody>
                    <a:bodyPr/>
                    <a:lstStyle/>
                    <a:p>
                      <a:r>
                        <a:rPr lang="en-US" sz="2000"/>
                        <a:t>Termination</a:t>
                      </a:r>
                    </a:p>
                  </a:txBody>
                  <a:tcPr/>
                </a:tc>
                <a:tc>
                  <a:txBody>
                    <a:bodyPr/>
                    <a:lstStyle/>
                    <a:p>
                      <a:pPr marL="0" marR="0" lvl="0" indent="0" algn="l" rtl="0" eaLnBrk="1" fontAlgn="auto" latinLnBrk="0" hangingPunct="1">
                        <a:lnSpc>
                          <a:spcPct val="100000"/>
                        </a:lnSpc>
                        <a:spcBef>
                          <a:spcPts val="0"/>
                        </a:spcBef>
                        <a:spcAft>
                          <a:spcPts val="0"/>
                        </a:spcAft>
                        <a:buFontTx/>
                        <a:buNone/>
                      </a:pPr>
                      <a:r>
                        <a:rPr lang="en-US" sz="2000"/>
                        <a:t>Change time approver</a:t>
                      </a:r>
                    </a:p>
                  </a:txBody>
                  <a:tcPr/>
                </a:tc>
                <a:tc>
                  <a:txBody>
                    <a:bodyPr/>
                    <a:lstStyle/>
                    <a:p>
                      <a:pPr marL="0" lvl="0" indent="0" algn="l">
                        <a:lnSpc>
                          <a:spcPct val="100000"/>
                        </a:lnSpc>
                        <a:spcBef>
                          <a:spcPts val="0"/>
                        </a:spcBef>
                        <a:spcAft>
                          <a:spcPts val="0"/>
                        </a:spcAft>
                        <a:buNone/>
                      </a:pPr>
                      <a:r>
                        <a:rPr lang="en-US" sz="2000"/>
                        <a:t>Ad hoc salary change request</a:t>
                      </a:r>
                    </a:p>
                  </a:txBody>
                  <a:tcPr/>
                </a:tc>
                <a:extLst>
                  <a:ext uri="{0D108BD9-81ED-4DB2-BD59-A6C34878D82A}">
                    <a16:rowId xmlns:a16="http://schemas.microsoft.com/office/drawing/2014/main" val="478388690"/>
                  </a:ext>
                </a:extLst>
              </a:tr>
              <a:tr h="332093">
                <a:tc>
                  <a:txBody>
                    <a:bodyPr/>
                    <a:lstStyle/>
                    <a:p>
                      <a:r>
                        <a:rPr lang="en-US" sz="2000"/>
                        <a:t>Change existing position</a:t>
                      </a:r>
                    </a:p>
                  </a:txBody>
                  <a:tcPr/>
                </a:tc>
                <a:tc>
                  <a:txBody>
                    <a:bodyPr/>
                    <a:lstStyle/>
                    <a:p>
                      <a:r>
                        <a:rPr lang="en-US" sz="2000"/>
                        <a:t>Promotion</a:t>
                      </a:r>
                    </a:p>
                  </a:txBody>
                  <a:tcPr/>
                </a:tc>
                <a:tc>
                  <a:txBody>
                    <a:bodyPr/>
                    <a:lstStyle/>
                    <a:p>
                      <a:pPr marL="0" marR="0" lvl="0" indent="0" algn="l" rtl="0" eaLnBrk="1" fontAlgn="auto" latinLnBrk="0" hangingPunct="1">
                        <a:lnSpc>
                          <a:spcPct val="100000"/>
                        </a:lnSpc>
                        <a:spcBef>
                          <a:spcPts val="0"/>
                        </a:spcBef>
                        <a:spcAft>
                          <a:spcPts val="0"/>
                        </a:spcAft>
                        <a:buFontTx/>
                        <a:buNone/>
                      </a:pPr>
                      <a:r>
                        <a:rPr lang="en-US" sz="2000"/>
                        <a:t>Adjust leave balances</a:t>
                      </a:r>
                    </a:p>
                  </a:txBody>
                  <a:tcPr/>
                </a:tc>
                <a:tc>
                  <a:txBody>
                    <a:bodyPr/>
                    <a:lstStyle/>
                    <a:p>
                      <a:pPr marL="0" lvl="0" indent="0" algn="l">
                        <a:lnSpc>
                          <a:spcPct val="100000"/>
                        </a:lnSpc>
                        <a:spcBef>
                          <a:spcPts val="0"/>
                        </a:spcBef>
                        <a:spcAft>
                          <a:spcPts val="0"/>
                        </a:spcAft>
                        <a:buNone/>
                      </a:pPr>
                      <a:r>
                        <a:rPr lang="en-US" sz="2000"/>
                        <a:t>Supplemental pay request</a:t>
                      </a:r>
                    </a:p>
                  </a:txBody>
                  <a:tcPr/>
                </a:tc>
                <a:extLst>
                  <a:ext uri="{0D108BD9-81ED-4DB2-BD59-A6C34878D82A}">
                    <a16:rowId xmlns:a16="http://schemas.microsoft.com/office/drawing/2014/main" val="1692916557"/>
                  </a:ext>
                </a:extLst>
              </a:tr>
              <a:tr h="332093">
                <a:tc>
                  <a:txBody>
                    <a:bodyPr/>
                    <a:lstStyle/>
                    <a:p>
                      <a:endParaRPr lang="en-US" sz="2000"/>
                    </a:p>
                  </a:txBody>
                  <a:tcPr/>
                </a:tc>
                <a:tc>
                  <a:txBody>
                    <a:bodyPr/>
                    <a:lstStyle/>
                    <a:p>
                      <a:r>
                        <a:rPr lang="en-US" sz="2000"/>
                        <a:t>Retirement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p>
                  </a:txBody>
                  <a:tcPr/>
                </a:tc>
                <a:tc>
                  <a:txBody>
                    <a:bodyPr/>
                    <a:lstStyle/>
                    <a:p>
                      <a:pPr marL="0" lvl="0" indent="0" algn="l" defTabSz="914400">
                        <a:lnSpc>
                          <a:spcPct val="100000"/>
                        </a:lnSpc>
                        <a:spcBef>
                          <a:spcPts val="0"/>
                        </a:spcBef>
                        <a:spcAft>
                          <a:spcPts val="0"/>
                        </a:spcAft>
                        <a:buClrTx/>
                        <a:buSzTx/>
                        <a:buNone/>
                        <a:tabLst/>
                        <a:defRPr/>
                      </a:pPr>
                      <a:endParaRPr lang="en-US" sz="2000"/>
                    </a:p>
                  </a:txBody>
                  <a:tcPr/>
                </a:tc>
                <a:extLst>
                  <a:ext uri="{0D108BD9-81ED-4DB2-BD59-A6C34878D82A}">
                    <a16:rowId xmlns:a16="http://schemas.microsoft.com/office/drawing/2014/main" val="561988104"/>
                  </a:ext>
                </a:extLst>
              </a:tr>
              <a:tr h="332093">
                <a:tc>
                  <a:txBody>
                    <a:bodyPr/>
                    <a:lstStyle/>
                    <a:p>
                      <a:endParaRPr lang="en-US" sz="2000"/>
                    </a:p>
                  </a:txBody>
                  <a:tcPr/>
                </a:tc>
                <a:tc>
                  <a:txBody>
                    <a:bodyPr/>
                    <a:lstStyle/>
                    <a:p>
                      <a:r>
                        <a:rPr lang="en-US" sz="2000"/>
                        <a:t>Transfer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tc>
                <a:tc>
                  <a:txBody>
                    <a:bodyPr/>
                    <a:lstStyle/>
                    <a:p>
                      <a:pPr marL="0" lvl="0" indent="0" algn="l" defTabSz="914400">
                        <a:lnSpc>
                          <a:spcPct val="100000"/>
                        </a:lnSpc>
                        <a:spcBef>
                          <a:spcPts val="0"/>
                        </a:spcBef>
                        <a:spcAft>
                          <a:spcPts val="0"/>
                        </a:spcAft>
                        <a:buClrTx/>
                        <a:buSzTx/>
                        <a:buNone/>
                        <a:tabLst/>
                        <a:defRPr/>
                      </a:pPr>
                      <a:endParaRPr lang="en-US" sz="2000"/>
                    </a:p>
                  </a:txBody>
                  <a:tcPr/>
                </a:tc>
                <a:extLst>
                  <a:ext uri="{0D108BD9-81ED-4DB2-BD59-A6C34878D82A}">
                    <a16:rowId xmlns:a16="http://schemas.microsoft.com/office/drawing/2014/main" val="2424499261"/>
                  </a:ext>
                </a:extLst>
              </a:tr>
              <a:tr h="332093">
                <a:tc>
                  <a:txBody>
                    <a:bodyPr/>
                    <a:lstStyle/>
                    <a:p>
                      <a:endParaRPr lang="en-US" sz="2000"/>
                    </a:p>
                  </a:txBody>
                  <a:tcPr/>
                </a:tc>
                <a:tc>
                  <a:txBody>
                    <a:bodyPr/>
                    <a:lstStyle/>
                    <a:p>
                      <a:r>
                        <a:rPr lang="en-US" sz="2000" dirty="0"/>
                        <a:t>Reporting Change</a:t>
                      </a:r>
                    </a:p>
                  </a:txBody>
                  <a:tcPr/>
                </a:tc>
                <a:tc>
                  <a:txBody>
                    <a:bodyPr/>
                    <a:lstStyle/>
                    <a:p>
                      <a:endParaRPr lang="en-US" sz="2000" dirty="0"/>
                    </a:p>
                  </a:txBody>
                  <a:tcPr/>
                </a:tc>
                <a:tc>
                  <a:txBody>
                    <a:bodyPr/>
                    <a:lstStyle/>
                    <a:p>
                      <a:pPr lvl="0">
                        <a:buNone/>
                      </a:pPr>
                      <a:endParaRPr lang="en-US" sz="2000" dirty="0"/>
                    </a:p>
                  </a:txBody>
                  <a:tcPr/>
                </a:tc>
                <a:extLst>
                  <a:ext uri="{0D108BD9-81ED-4DB2-BD59-A6C34878D82A}">
                    <a16:rowId xmlns:a16="http://schemas.microsoft.com/office/drawing/2014/main" val="3018635599"/>
                  </a:ext>
                </a:extLst>
              </a:tr>
              <a:tr h="0">
                <a:tc>
                  <a:txBody>
                    <a:bodyPr/>
                    <a:lstStyle/>
                    <a:p>
                      <a:endParaRPr lang="en-US" sz="2000"/>
                    </a:p>
                  </a:txBody>
                  <a:tcPr/>
                </a:tc>
                <a:tc>
                  <a:txBody>
                    <a:bodyPr/>
                    <a:lstStyle/>
                    <a:p>
                      <a:r>
                        <a:rPr lang="en-US" sz="2000"/>
                        <a:t>Demotion</a:t>
                      </a:r>
                    </a:p>
                  </a:txBody>
                  <a:tcPr/>
                </a:tc>
                <a:tc>
                  <a:txBody>
                    <a:bodyPr/>
                    <a:lstStyle/>
                    <a:p>
                      <a:endParaRPr lang="en-US" sz="2000"/>
                    </a:p>
                  </a:txBody>
                  <a:tcPr/>
                </a:tc>
                <a:tc>
                  <a:txBody>
                    <a:bodyPr/>
                    <a:lstStyle/>
                    <a:p>
                      <a:pPr lvl="0">
                        <a:buNone/>
                      </a:pPr>
                      <a:endParaRPr lang="en-US" sz="2000"/>
                    </a:p>
                  </a:txBody>
                  <a:tcPr/>
                </a:tc>
                <a:extLst>
                  <a:ext uri="{0D108BD9-81ED-4DB2-BD59-A6C34878D82A}">
                    <a16:rowId xmlns:a16="http://schemas.microsoft.com/office/drawing/2014/main" val="3730746192"/>
                  </a:ext>
                </a:extLst>
              </a:tr>
              <a:tr h="0">
                <a:tc>
                  <a:txBody>
                    <a:bodyPr/>
                    <a:lstStyle/>
                    <a:p>
                      <a:pPr lvl="0">
                        <a:buNone/>
                      </a:pPr>
                      <a:endParaRPr lang="en-US" sz="2000" dirty="0"/>
                    </a:p>
                  </a:txBody>
                  <a:tcPr/>
                </a:tc>
                <a:tc>
                  <a:txBody>
                    <a:bodyPr/>
                    <a:lstStyle/>
                    <a:p>
                      <a:pPr lvl="0">
                        <a:buNone/>
                      </a:pPr>
                      <a:r>
                        <a:rPr lang="en-US" sz="2000"/>
                        <a:t>Security Request</a:t>
                      </a:r>
                    </a:p>
                  </a:txBody>
                  <a:tcPr/>
                </a:tc>
                <a:tc>
                  <a:txBody>
                    <a:bodyPr/>
                    <a:lstStyle/>
                    <a:p>
                      <a:pPr lvl="0">
                        <a:buNone/>
                      </a:pPr>
                      <a:endParaRPr lang="en-US" sz="2000"/>
                    </a:p>
                  </a:txBody>
                  <a:tcPr/>
                </a:tc>
                <a:tc>
                  <a:txBody>
                    <a:bodyPr/>
                    <a:lstStyle/>
                    <a:p>
                      <a:pPr lvl="0">
                        <a:buNone/>
                      </a:pPr>
                      <a:endParaRPr lang="en-US" sz="2000"/>
                    </a:p>
                  </a:txBody>
                  <a:tcPr/>
                </a:tc>
                <a:extLst>
                  <a:ext uri="{0D108BD9-81ED-4DB2-BD59-A6C34878D82A}">
                    <a16:rowId xmlns:a16="http://schemas.microsoft.com/office/drawing/2014/main" val="2066194343"/>
                  </a:ext>
                </a:extLst>
              </a:tr>
              <a:tr h="0">
                <a:tc>
                  <a:txBody>
                    <a:bodyPr/>
                    <a:lstStyle/>
                    <a:p>
                      <a:pPr lvl="0">
                        <a:buNone/>
                      </a:pPr>
                      <a:endParaRPr lang="en-US" sz="2000"/>
                    </a:p>
                  </a:txBody>
                  <a:tcPr/>
                </a:tc>
                <a:tc>
                  <a:txBody>
                    <a:bodyPr/>
                    <a:lstStyle/>
                    <a:p>
                      <a:pPr lvl="0">
                        <a:buNone/>
                      </a:pPr>
                      <a:r>
                        <a:rPr lang="en-US" sz="2000" dirty="0"/>
                        <a:t>Location Change</a:t>
                      </a:r>
                    </a:p>
                  </a:txBody>
                  <a:tcPr/>
                </a:tc>
                <a:tc>
                  <a:txBody>
                    <a:bodyPr/>
                    <a:lstStyle/>
                    <a:p>
                      <a:pPr lvl="0">
                        <a:buNone/>
                      </a:pPr>
                      <a:endParaRPr lang="en-US" sz="2000" dirty="0"/>
                    </a:p>
                  </a:txBody>
                  <a:tcPr/>
                </a:tc>
                <a:tc>
                  <a:txBody>
                    <a:bodyPr/>
                    <a:lstStyle/>
                    <a:p>
                      <a:pPr lvl="0">
                        <a:buNone/>
                      </a:pPr>
                      <a:endParaRPr lang="en-US" sz="2000" dirty="0"/>
                    </a:p>
                  </a:txBody>
                  <a:tcPr/>
                </a:tc>
                <a:extLst>
                  <a:ext uri="{0D108BD9-81ED-4DB2-BD59-A6C34878D82A}">
                    <a16:rowId xmlns:a16="http://schemas.microsoft.com/office/drawing/2014/main" val="2017406313"/>
                  </a:ext>
                </a:extLst>
              </a:tr>
              <a:tr h="0">
                <a:tc>
                  <a:txBody>
                    <a:bodyPr/>
                    <a:lstStyle/>
                    <a:p>
                      <a:pPr lvl="0">
                        <a:buNone/>
                      </a:pPr>
                      <a:endParaRPr lang="en-US" sz="2000" dirty="0"/>
                    </a:p>
                  </a:txBody>
                  <a:tcPr/>
                </a:tc>
                <a:tc>
                  <a:txBody>
                    <a:bodyPr/>
                    <a:lstStyle/>
                    <a:p>
                      <a:pPr lvl="0">
                        <a:buNone/>
                      </a:pPr>
                      <a:r>
                        <a:rPr lang="en-US" sz="2000" dirty="0"/>
                        <a:t>Direct Hire</a:t>
                      </a:r>
                    </a:p>
                  </a:txBody>
                  <a:tcPr/>
                </a:tc>
                <a:tc>
                  <a:txBody>
                    <a:bodyPr/>
                    <a:lstStyle/>
                    <a:p>
                      <a:pPr lvl="0">
                        <a:buNone/>
                      </a:pPr>
                      <a:endParaRPr lang="en-US" sz="2000" dirty="0"/>
                    </a:p>
                  </a:txBody>
                  <a:tcPr/>
                </a:tc>
                <a:tc>
                  <a:txBody>
                    <a:bodyPr/>
                    <a:lstStyle/>
                    <a:p>
                      <a:pPr lvl="0">
                        <a:buNone/>
                      </a:pPr>
                      <a:endParaRPr lang="en-US" sz="2000" dirty="0"/>
                    </a:p>
                  </a:txBody>
                  <a:tcPr/>
                </a:tc>
                <a:extLst>
                  <a:ext uri="{0D108BD9-81ED-4DB2-BD59-A6C34878D82A}">
                    <a16:rowId xmlns:a16="http://schemas.microsoft.com/office/drawing/2014/main" val="3522940353"/>
                  </a:ext>
                </a:extLst>
              </a:tr>
            </a:tbl>
          </a:graphicData>
        </a:graphic>
      </p:graphicFrame>
      <p:graphicFrame>
        <p:nvGraphicFramePr>
          <p:cNvPr id="9" name="Table 8">
            <a:extLst>
              <a:ext uri="{FF2B5EF4-FFF2-40B4-BE49-F238E27FC236}">
                <a16:creationId xmlns:a16="http://schemas.microsoft.com/office/drawing/2014/main" id="{E6FFBD6A-96FA-42FD-B488-FCE0CF1946F7}"/>
              </a:ext>
            </a:extLst>
          </p:cNvPr>
          <p:cNvGraphicFramePr>
            <a:graphicFrameLocks noGrp="1"/>
          </p:cNvGraphicFramePr>
          <p:nvPr>
            <p:extLst>
              <p:ext uri="{D42A27DB-BD31-4B8C-83A1-F6EECF244321}">
                <p14:modId xmlns:p14="http://schemas.microsoft.com/office/powerpoint/2010/main" val="2428985547"/>
              </p:ext>
            </p:extLst>
          </p:nvPr>
        </p:nvGraphicFramePr>
        <p:xfrm>
          <a:off x="102358" y="5797428"/>
          <a:ext cx="11994957" cy="822960"/>
        </p:xfrm>
        <a:graphic>
          <a:graphicData uri="http://schemas.openxmlformats.org/drawingml/2006/table">
            <a:tbl>
              <a:tblPr firstRow="1" bandRow="1">
                <a:tableStyleId>{D7AC3CCA-C797-4891-BE02-D94E43425B78}</a:tableStyleId>
              </a:tblPr>
              <a:tblGrid>
                <a:gridCol w="2456596">
                  <a:extLst>
                    <a:ext uri="{9D8B030D-6E8A-4147-A177-3AD203B41FA5}">
                      <a16:colId xmlns:a16="http://schemas.microsoft.com/office/drawing/2014/main" val="1732256626"/>
                    </a:ext>
                  </a:extLst>
                </a:gridCol>
                <a:gridCol w="3592464">
                  <a:extLst>
                    <a:ext uri="{9D8B030D-6E8A-4147-A177-3AD203B41FA5}">
                      <a16:colId xmlns:a16="http://schemas.microsoft.com/office/drawing/2014/main" val="2969633368"/>
                    </a:ext>
                  </a:extLst>
                </a:gridCol>
                <a:gridCol w="3149600">
                  <a:extLst>
                    <a:ext uri="{9D8B030D-6E8A-4147-A177-3AD203B41FA5}">
                      <a16:colId xmlns:a16="http://schemas.microsoft.com/office/drawing/2014/main" val="1020294771"/>
                    </a:ext>
                  </a:extLst>
                </a:gridCol>
                <a:gridCol w="2796297">
                  <a:extLst>
                    <a:ext uri="{9D8B030D-6E8A-4147-A177-3AD203B41FA5}">
                      <a16:colId xmlns:a16="http://schemas.microsoft.com/office/drawing/2014/main" val="4080854649"/>
                    </a:ext>
                  </a:extLst>
                </a:gridCol>
              </a:tblGrid>
              <a:tr h="332093">
                <a:tc>
                  <a:txBody>
                    <a:bodyPr/>
                    <a:lstStyle/>
                    <a:p>
                      <a:pPr lvl="0" algn="ctr">
                        <a:buNone/>
                      </a:pPr>
                      <a:r>
                        <a:rPr lang="en-US" sz="2200" b="1" dirty="0"/>
                        <a:t>Careers</a:t>
                      </a:r>
                    </a:p>
                  </a:txBody>
                  <a:tcPr/>
                </a:tc>
                <a:tc>
                  <a:txBody>
                    <a:bodyPr/>
                    <a:lstStyle/>
                    <a:p>
                      <a:pPr algn="ctr"/>
                      <a:r>
                        <a:rPr lang="en-US" sz="2200" b="1" dirty="0"/>
                        <a:t>Commitment Accounting</a:t>
                      </a:r>
                    </a:p>
                  </a:txBody>
                  <a:tcPr/>
                </a:tc>
                <a:tc>
                  <a:txBody>
                    <a:bodyPr/>
                    <a:lstStyle/>
                    <a:p>
                      <a:pPr lvl="0" algn="ctr">
                        <a:buNone/>
                      </a:pPr>
                      <a:r>
                        <a:rPr lang="en-US" sz="2200" b="1" dirty="0"/>
                        <a:t>Add Job Code</a:t>
                      </a:r>
                    </a:p>
                  </a:txBody>
                  <a:tcPr/>
                </a:tc>
                <a:tc>
                  <a:txBody>
                    <a:bodyPr/>
                    <a:lstStyle/>
                    <a:p>
                      <a:pPr lvl="0" algn="ctr">
                        <a:buNone/>
                      </a:pPr>
                      <a:r>
                        <a:rPr lang="en-US" sz="2200" b="1" dirty="0"/>
                        <a:t>Miscellaneous</a:t>
                      </a:r>
                    </a:p>
                  </a:txBody>
                  <a:tcPr/>
                </a:tc>
                <a:extLst>
                  <a:ext uri="{0D108BD9-81ED-4DB2-BD59-A6C34878D82A}">
                    <a16:rowId xmlns:a16="http://schemas.microsoft.com/office/drawing/2014/main" val="4265693829"/>
                  </a:ext>
                </a:extLst>
              </a:tr>
              <a:tr h="332093">
                <a:tc>
                  <a:txBody>
                    <a:bodyPr/>
                    <a:lstStyle/>
                    <a:p>
                      <a:pPr lvl="0">
                        <a:buNone/>
                      </a:pPr>
                      <a:r>
                        <a:rPr lang="en-US" sz="2000" dirty="0"/>
                        <a:t>Create job opening</a:t>
                      </a:r>
                    </a:p>
                  </a:txBody>
                  <a:tcPr/>
                </a:tc>
                <a:tc>
                  <a:txBody>
                    <a:bodyPr/>
                    <a:lstStyle/>
                    <a:p>
                      <a:r>
                        <a:rPr lang="en-US" sz="2000" dirty="0"/>
                        <a:t>Add/Change position funding</a:t>
                      </a:r>
                    </a:p>
                  </a:txBody>
                  <a:tcPr/>
                </a:tc>
                <a:tc>
                  <a:txBody>
                    <a:bodyPr/>
                    <a:lstStyle/>
                    <a:p>
                      <a:pPr marL="0" marR="0" lvl="0" indent="0" algn="l" rtl="0" eaLnBrk="1" fontAlgn="auto" latinLnBrk="0" hangingPunct="1">
                        <a:lnSpc>
                          <a:spcPct val="100000"/>
                        </a:lnSpc>
                        <a:spcBef>
                          <a:spcPts val="0"/>
                        </a:spcBef>
                        <a:spcAft>
                          <a:spcPts val="0"/>
                        </a:spcAft>
                        <a:buFontTx/>
                        <a:buNone/>
                      </a:pPr>
                      <a:r>
                        <a:rPr lang="en-US" sz="2000" dirty="0"/>
                        <a:t>Request new GT job code</a:t>
                      </a:r>
                    </a:p>
                  </a:txBody>
                  <a:tcPr/>
                </a:tc>
                <a:tc>
                  <a:txBody>
                    <a:bodyPr/>
                    <a:lstStyle/>
                    <a:p>
                      <a:pPr marL="0" lvl="0" indent="0" algn="l">
                        <a:lnSpc>
                          <a:spcPct val="100000"/>
                        </a:lnSpc>
                        <a:spcBef>
                          <a:spcPts val="0"/>
                        </a:spcBef>
                        <a:spcAft>
                          <a:spcPts val="0"/>
                        </a:spcAft>
                        <a:buNone/>
                      </a:pPr>
                      <a:r>
                        <a:rPr lang="en-US" sz="2000" dirty="0"/>
                        <a:t>Short term work break</a:t>
                      </a:r>
                    </a:p>
                  </a:txBody>
                  <a:tcPr/>
                </a:tc>
                <a:extLst>
                  <a:ext uri="{0D108BD9-81ED-4DB2-BD59-A6C34878D82A}">
                    <a16:rowId xmlns:a16="http://schemas.microsoft.com/office/drawing/2014/main" val="478388690"/>
                  </a:ext>
                </a:extLst>
              </a:tr>
            </a:tbl>
          </a:graphicData>
        </a:graphic>
      </p:graphicFrame>
      <p:sp>
        <p:nvSpPr>
          <p:cNvPr id="15" name="TextBox 14">
            <a:extLst>
              <a:ext uri="{FF2B5EF4-FFF2-40B4-BE49-F238E27FC236}">
                <a16:creationId xmlns:a16="http://schemas.microsoft.com/office/drawing/2014/main" id="{EDCC22A3-090E-4DA2-A601-0912A43A9F18}"/>
              </a:ext>
            </a:extLst>
          </p:cNvPr>
          <p:cNvSpPr txBox="1"/>
          <p:nvPr/>
        </p:nvSpPr>
        <p:spPr>
          <a:xfrm>
            <a:off x="512380" y="1255333"/>
            <a:ext cx="946982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54C"/>
                </a:solidFill>
                <a:effectLst/>
                <a:uLnTx/>
                <a:uFillTx/>
                <a:latin typeface="Arial" panose="020B0604020202020204"/>
                <a:ea typeface="+mn-ea"/>
                <a:cs typeface="+mn-cs"/>
              </a:rPr>
              <a:t>These are the transactions that can be initiated by a Provisioned Initiator:</a:t>
            </a:r>
          </a:p>
        </p:txBody>
      </p:sp>
      <p:sp>
        <p:nvSpPr>
          <p:cNvPr id="7" name="TextBox 6">
            <a:extLst>
              <a:ext uri="{FF2B5EF4-FFF2-40B4-BE49-F238E27FC236}">
                <a16:creationId xmlns:a16="http://schemas.microsoft.com/office/drawing/2014/main" id="{77A55594-163F-4BE2-BD69-172453705B51}"/>
              </a:ext>
            </a:extLst>
          </p:cNvPr>
          <p:cNvSpPr txBox="1"/>
          <p:nvPr/>
        </p:nvSpPr>
        <p:spPr>
          <a:xfrm>
            <a:off x="6363854" y="3555463"/>
            <a:ext cx="4445660" cy="1477328"/>
          </a:xfrm>
          <a:prstGeom prst="rect">
            <a:avLst/>
          </a:prstGeom>
          <a:solidFill>
            <a:schemeClr val="bg1"/>
          </a:solidFill>
        </p:spPr>
        <p:txBody>
          <a:bodyPr wrap="square" rtlCol="0">
            <a:spAutoFit/>
          </a:bodyPr>
          <a:lstStyle/>
          <a:p>
            <a:r>
              <a:rPr lang="en-US" dirty="0"/>
              <a:t>Users will have the ability to select the security request transaction but will be trained to submit security requests via GT’s service request system (www.services.gatech.edu/hcm).</a:t>
            </a:r>
          </a:p>
        </p:txBody>
      </p:sp>
      <p:cxnSp>
        <p:nvCxnSpPr>
          <p:cNvPr id="10" name="Straight Arrow Connector 9">
            <a:extLst>
              <a:ext uri="{FF2B5EF4-FFF2-40B4-BE49-F238E27FC236}">
                <a16:creationId xmlns:a16="http://schemas.microsoft.com/office/drawing/2014/main" id="{06F36824-A9F1-45BC-8AA5-8767D9C3F0D6}"/>
              </a:ext>
            </a:extLst>
          </p:cNvPr>
          <p:cNvCxnSpPr>
            <a:cxnSpLocks/>
          </p:cNvCxnSpPr>
          <p:nvPr/>
        </p:nvCxnSpPr>
        <p:spPr>
          <a:xfrm flipV="1">
            <a:off x="5532582" y="4359564"/>
            <a:ext cx="757382" cy="342601"/>
          </a:xfrm>
          <a:prstGeom prst="straightConnector1">
            <a:avLst/>
          </a:prstGeom>
          <a:ln w="57150">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4" name="TextBox 13">
            <a:extLst>
              <a:ext uri="{FF2B5EF4-FFF2-40B4-BE49-F238E27FC236}">
                <a16:creationId xmlns:a16="http://schemas.microsoft.com/office/drawing/2014/main" id="{A7EA0F73-A29C-496E-B250-EF593126F8F5}"/>
              </a:ext>
            </a:extLst>
          </p:cNvPr>
          <p:cNvSpPr txBox="1"/>
          <p:nvPr/>
        </p:nvSpPr>
        <p:spPr>
          <a:xfrm>
            <a:off x="329622" y="3583770"/>
            <a:ext cx="2624117" cy="1200329"/>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All manager self service transactions allow attachments to be included.</a:t>
            </a:r>
          </a:p>
        </p:txBody>
      </p:sp>
    </p:spTree>
    <p:custDataLst>
      <p:tags r:id="rId1"/>
    </p:custDataLst>
    <p:extLst>
      <p:ext uri="{BB962C8B-B14F-4D97-AF65-F5344CB8AC3E}">
        <p14:creationId xmlns:p14="http://schemas.microsoft.com/office/powerpoint/2010/main" val="3894725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B16810-99BE-4FD5-97FA-CC6E15AF7FD3}"/>
              </a:ext>
            </a:extLst>
          </p:cNvPr>
          <p:cNvSpPr>
            <a:spLocks noGrp="1"/>
          </p:cNvSpPr>
          <p:nvPr>
            <p:ph type="sldNum" sz="quarter" idx="10"/>
          </p:nvPr>
        </p:nvSpPr>
        <p:spPr/>
        <p:txBody>
          <a:bodyPr/>
          <a:lstStyle/>
          <a:p>
            <a:pPr algn="r"/>
            <a:fld id="{920E7BFD-8946-41E8-A498-F8C8925B8B74}" type="slidenum">
              <a:rPr lang="en-US" smtClean="0"/>
              <a:pPr algn="r"/>
              <a:t>24</a:t>
            </a:fld>
            <a:endParaRPr lang="en-US" dirty="0"/>
          </a:p>
        </p:txBody>
      </p:sp>
      <p:sp>
        <p:nvSpPr>
          <p:cNvPr id="3" name="Footer Placeholder 2">
            <a:extLst>
              <a:ext uri="{FF2B5EF4-FFF2-40B4-BE49-F238E27FC236}">
                <a16:creationId xmlns:a16="http://schemas.microsoft.com/office/drawing/2014/main" id="{6F86AF4B-3009-425E-9067-ACF80BDCB95E}"/>
              </a:ext>
            </a:extLst>
          </p:cNvPr>
          <p:cNvSpPr>
            <a:spLocks noGrp="1"/>
          </p:cNvSpPr>
          <p:nvPr>
            <p:ph type="ftr" sz="quarter" idx="11"/>
          </p:nvPr>
        </p:nvSpPr>
        <p:spPr/>
        <p:txBody>
          <a:bodyPr/>
          <a:lstStyle/>
          <a:p>
            <a:pPr algn="ctr"/>
            <a:r>
              <a:rPr lang="en-US"/>
              <a:t>University System of Georgia Institution</a:t>
            </a:r>
            <a:endParaRPr lang="en-US" dirty="0"/>
          </a:p>
        </p:txBody>
      </p:sp>
      <p:sp>
        <p:nvSpPr>
          <p:cNvPr id="4" name="Title 3">
            <a:extLst>
              <a:ext uri="{FF2B5EF4-FFF2-40B4-BE49-F238E27FC236}">
                <a16:creationId xmlns:a16="http://schemas.microsoft.com/office/drawing/2014/main" id="{A8F40E91-65C5-4D0B-A571-EAB04F86EDBA}"/>
              </a:ext>
            </a:extLst>
          </p:cNvPr>
          <p:cNvSpPr>
            <a:spLocks noGrp="1"/>
          </p:cNvSpPr>
          <p:nvPr>
            <p:ph type="title"/>
          </p:nvPr>
        </p:nvSpPr>
        <p:spPr/>
        <p:txBody>
          <a:bodyPr/>
          <a:lstStyle/>
          <a:p>
            <a:r>
              <a:rPr lang="en-US" dirty="0"/>
              <a:t>Provisioned Initiator Navigation</a:t>
            </a:r>
          </a:p>
        </p:txBody>
      </p:sp>
      <p:sp>
        <p:nvSpPr>
          <p:cNvPr id="6" name="Date Placeholder 5">
            <a:extLst>
              <a:ext uri="{FF2B5EF4-FFF2-40B4-BE49-F238E27FC236}">
                <a16:creationId xmlns:a16="http://schemas.microsoft.com/office/drawing/2014/main" id="{2AD28387-C083-4BCA-887E-D4D4610F5C4F}"/>
              </a:ext>
            </a:extLst>
          </p:cNvPr>
          <p:cNvSpPr>
            <a:spLocks noGrp="1"/>
          </p:cNvSpPr>
          <p:nvPr>
            <p:ph type="dt" sz="half" idx="12"/>
          </p:nvPr>
        </p:nvSpPr>
        <p:spPr/>
        <p:txBody>
          <a:bodyPr/>
          <a:lstStyle/>
          <a:p>
            <a:r>
              <a:rPr lang="en-US"/>
              <a:t>2/24/2020</a:t>
            </a:r>
            <a:endParaRPr lang="en-US" dirty="0"/>
          </a:p>
        </p:txBody>
      </p:sp>
      <p:pic>
        <p:nvPicPr>
          <p:cNvPr id="2051" name="Picture 3" descr="image003">
            <a:extLst>
              <a:ext uri="{FF2B5EF4-FFF2-40B4-BE49-F238E27FC236}">
                <a16:creationId xmlns:a16="http://schemas.microsoft.com/office/drawing/2014/main" id="{EA768032-DBD0-42D6-A132-555004F15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59" y="1304816"/>
            <a:ext cx="9813526" cy="480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EDCA0B97-C9AF-4C92-8A00-395FD8C719A3}"/>
              </a:ext>
            </a:extLst>
          </p:cNvPr>
          <p:cNvSpPr/>
          <p:nvPr/>
        </p:nvSpPr>
        <p:spPr>
          <a:xfrm>
            <a:off x="8455632" y="3182771"/>
            <a:ext cx="1304818" cy="407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FF1233F-3F4A-48CC-B427-54C00D417A7F}"/>
              </a:ext>
            </a:extLst>
          </p:cNvPr>
          <p:cNvSpPr txBox="1"/>
          <p:nvPr/>
        </p:nvSpPr>
        <p:spPr>
          <a:xfrm>
            <a:off x="337457" y="2231641"/>
            <a:ext cx="4761015" cy="1754326"/>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The Provisioned Initiator will navigate to Manager Self Service differently than the Manager. The Provisioned Initiator will select the Navigator &gt; Manager Self Service. If the Provisioned Initiator is also a Manager, the user will be able to navigate both ways.</a:t>
            </a:r>
          </a:p>
        </p:txBody>
      </p:sp>
    </p:spTree>
    <p:extLst>
      <p:ext uri="{BB962C8B-B14F-4D97-AF65-F5344CB8AC3E}">
        <p14:creationId xmlns:p14="http://schemas.microsoft.com/office/powerpoint/2010/main" val="1017527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25</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Direct Hire</a:t>
            </a:r>
          </a:p>
        </p:txBody>
      </p:sp>
      <p:sp>
        <p:nvSpPr>
          <p:cNvPr id="7" name="Text Placeholder 6"/>
          <p:cNvSpPr>
            <a:spLocks noGrp="1"/>
          </p:cNvSpPr>
          <p:nvPr>
            <p:ph type="body" idx="1"/>
          </p:nvPr>
        </p:nvSpPr>
        <p:spPr>
          <a:xfrm>
            <a:off x="614560" y="1234544"/>
            <a:ext cx="11183711" cy="5425522"/>
          </a:xfrm>
        </p:spPr>
        <p:txBody>
          <a:bodyPr vert="horz" lIns="91440" tIns="45720" rIns="91440" bIns="45720" rtlCol="0" anchor="t">
            <a:normAutofit/>
          </a:bodyPr>
          <a:lstStyle/>
          <a:p>
            <a:pPr marL="0" lvl="0" indent="0">
              <a:buNone/>
            </a:pPr>
            <a:r>
              <a:rPr lang="en-US" sz="2400" b="1" dirty="0"/>
              <a:t>Who can initiate:</a:t>
            </a:r>
          </a:p>
          <a:p>
            <a:pPr lvl="0"/>
            <a:r>
              <a:rPr lang="en-US" sz="2600" dirty="0"/>
              <a:t>Users who are provisioned initiators with row level security</a:t>
            </a:r>
          </a:p>
          <a:p>
            <a:pPr lvl="0"/>
            <a:endParaRPr lang="en-US" sz="2400" dirty="0"/>
          </a:p>
          <a:p>
            <a:pPr marL="0" lvl="0" indent="0">
              <a:buNone/>
            </a:pPr>
            <a:r>
              <a:rPr lang="en-US" sz="2400" b="1" dirty="0"/>
              <a:t>Who this is used for:</a:t>
            </a:r>
          </a:p>
          <a:p>
            <a:r>
              <a:rPr lang="en-US" sz="2400" dirty="0"/>
              <a:t>Faculty positions (pilot), Students (undergraduate and graduate), Federal work study, USG Affiliate, all rehired retirees </a:t>
            </a:r>
          </a:p>
          <a:p>
            <a:pPr marL="0" lvl="0" indent="0">
              <a:buNone/>
            </a:pPr>
            <a:endParaRPr lang="en-US" sz="2400" dirty="0"/>
          </a:p>
          <a:p>
            <a:pPr marL="0" lvl="0" indent="0">
              <a:buNone/>
            </a:pPr>
            <a:r>
              <a:rPr lang="en-US" sz="2400" b="1" dirty="0"/>
              <a:t>Process:</a:t>
            </a:r>
          </a:p>
          <a:p>
            <a:pPr lvl="0"/>
            <a:r>
              <a:rPr lang="en-US" sz="2400" dirty="0"/>
              <a:t>Direct hire form will feed into Talent Acquisition for background checks</a:t>
            </a:r>
          </a:p>
          <a:p>
            <a:pPr lvl="0"/>
            <a:r>
              <a:rPr lang="en-US" sz="2400" dirty="0"/>
              <a:t>If no background check is needed, direct hire form leads to the Equifax Compliance Center/onboarding initiation</a:t>
            </a:r>
          </a:p>
          <a:p>
            <a:pPr lvl="0"/>
            <a:r>
              <a:rPr lang="en-US" sz="2400" dirty="0"/>
              <a:t>New hires will still need to go to central HR within 3 days of hire to begin the I-9 process</a:t>
            </a:r>
          </a:p>
          <a:p>
            <a:pPr marL="0" lvl="0" indent="0">
              <a:buNone/>
            </a:pPr>
            <a:endParaRPr lang="en-US" sz="2400" dirty="0"/>
          </a:p>
        </p:txBody>
      </p:sp>
      <p:sp>
        <p:nvSpPr>
          <p:cNvPr id="5" name="Date Placeholder 4"/>
          <p:cNvSpPr>
            <a:spLocks noGrp="1"/>
          </p:cNvSpPr>
          <p:nvPr>
            <p:ph type="dt" sz="half" idx="12"/>
          </p:nvPr>
        </p:nvSpPr>
        <p:spPr/>
        <p:txBody>
          <a:bodyPr/>
          <a:lstStyle/>
          <a:p>
            <a:r>
              <a:rPr lang="en-US"/>
              <a:t>2/24/2020</a:t>
            </a:r>
            <a:endParaRPr lang="en-US" dirty="0"/>
          </a:p>
        </p:txBody>
      </p:sp>
    </p:spTree>
    <p:custDataLst>
      <p:tags r:id="rId1"/>
    </p:custDataLst>
    <p:extLst>
      <p:ext uri="{BB962C8B-B14F-4D97-AF65-F5344CB8AC3E}">
        <p14:creationId xmlns:p14="http://schemas.microsoft.com/office/powerpoint/2010/main" val="1675903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26</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Express Direct Retro (EDR) Role</a:t>
            </a:r>
          </a:p>
        </p:txBody>
      </p:sp>
      <p:sp>
        <p:nvSpPr>
          <p:cNvPr id="7" name="Text Placeholder 6"/>
          <p:cNvSpPr>
            <a:spLocks noGrp="1"/>
          </p:cNvSpPr>
          <p:nvPr>
            <p:ph type="body" idx="1"/>
          </p:nvPr>
        </p:nvSpPr>
        <p:spPr>
          <a:xfrm>
            <a:off x="614560" y="1316736"/>
            <a:ext cx="11183711" cy="5425522"/>
          </a:xfrm>
        </p:spPr>
        <p:txBody>
          <a:bodyPr vert="horz" lIns="91440" tIns="45720" rIns="91440" bIns="45720" rtlCol="0" anchor="t">
            <a:normAutofit/>
          </a:bodyPr>
          <a:lstStyle/>
          <a:p>
            <a:pPr marL="0" lvl="0" indent="0">
              <a:buNone/>
            </a:pPr>
            <a:r>
              <a:rPr lang="en-US" sz="2400" b="1" dirty="0"/>
              <a:t>Who gets this role:</a:t>
            </a:r>
          </a:p>
          <a:p>
            <a:pPr lvl="0"/>
            <a:r>
              <a:rPr lang="en-US" sz="2400" dirty="0"/>
              <a:t>Users must be provisioned with the BOR Express Direct Retro role to initiate EDR transactions as well as the appropriate row level security</a:t>
            </a:r>
          </a:p>
          <a:p>
            <a:pPr lvl="0"/>
            <a:endParaRPr lang="en-US" sz="2400" dirty="0"/>
          </a:p>
          <a:p>
            <a:pPr marL="0" lvl="0" indent="0">
              <a:buNone/>
            </a:pPr>
            <a:r>
              <a:rPr lang="en-US" sz="2400" b="1" dirty="0"/>
              <a:t>What can this role see:</a:t>
            </a:r>
          </a:p>
          <a:p>
            <a:r>
              <a:rPr lang="en-US" sz="2400" dirty="0"/>
              <a:t>Users with the BOR Express Direct Retro role will be able to view the salary distribution information for employees in the departments they have access to based on their row level security</a:t>
            </a:r>
          </a:p>
          <a:p>
            <a:pPr marL="0" lvl="0" indent="0">
              <a:buNone/>
            </a:pPr>
            <a:endParaRPr lang="en-US" sz="2400" dirty="0"/>
          </a:p>
          <a:p>
            <a:pPr marL="0" lvl="0" indent="0">
              <a:buNone/>
            </a:pPr>
            <a:r>
              <a:rPr lang="en-US" sz="2400" b="1" dirty="0"/>
              <a:t>What can this role do:</a:t>
            </a:r>
          </a:p>
          <a:p>
            <a:pPr lvl="0"/>
            <a:r>
              <a:rPr lang="en-US" sz="2400" dirty="0"/>
              <a:t>Initiate Express Direct Retro transactions</a:t>
            </a:r>
          </a:p>
          <a:p>
            <a:pPr lvl="0"/>
            <a:r>
              <a:rPr lang="en-US" sz="2400" dirty="0"/>
              <a:t>Run employee and project cost detail reports</a:t>
            </a:r>
          </a:p>
          <a:p>
            <a:endParaRPr lang="en-US" sz="2400" dirty="0"/>
          </a:p>
        </p:txBody>
      </p:sp>
      <p:sp>
        <p:nvSpPr>
          <p:cNvPr id="5" name="Date Placeholder 4"/>
          <p:cNvSpPr>
            <a:spLocks noGrp="1"/>
          </p:cNvSpPr>
          <p:nvPr>
            <p:ph type="dt" sz="half" idx="12"/>
          </p:nvPr>
        </p:nvSpPr>
        <p:spPr/>
        <p:txBody>
          <a:bodyPr/>
          <a:lstStyle/>
          <a:p>
            <a:r>
              <a:rPr lang="en-US"/>
              <a:t>2/24/2020</a:t>
            </a:r>
            <a:endParaRPr lang="en-US" dirty="0"/>
          </a:p>
        </p:txBody>
      </p:sp>
    </p:spTree>
    <p:custDataLst>
      <p:tags r:id="rId1"/>
    </p:custDataLst>
    <p:extLst>
      <p:ext uri="{BB962C8B-B14F-4D97-AF65-F5344CB8AC3E}">
        <p14:creationId xmlns:p14="http://schemas.microsoft.com/office/powerpoint/2010/main" val="3356024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27</a:t>
            </a:fld>
            <a:endParaRPr lang="en-US"/>
          </a:p>
        </p:txBody>
      </p:sp>
      <p:sp>
        <p:nvSpPr>
          <p:cNvPr id="3" name="Footer Placeholder 2"/>
          <p:cNvSpPr>
            <a:spLocks noGrp="1"/>
          </p:cNvSpPr>
          <p:nvPr>
            <p:ph type="ftr" sz="quarter" idx="11"/>
          </p:nvPr>
        </p:nvSpPr>
        <p:spPr/>
        <p:txBody>
          <a:bodyPr/>
          <a:lstStyle/>
          <a:p>
            <a:pPr algn="ctr"/>
            <a:r>
              <a:rPr lang="en-US"/>
              <a:t>University System of Georgia Institution</a:t>
            </a:r>
          </a:p>
        </p:txBody>
      </p:sp>
      <p:sp>
        <p:nvSpPr>
          <p:cNvPr id="4" name="Title 3"/>
          <p:cNvSpPr>
            <a:spLocks noGrp="1"/>
          </p:cNvSpPr>
          <p:nvPr>
            <p:ph type="title"/>
          </p:nvPr>
        </p:nvSpPr>
        <p:spPr>
          <a:xfrm>
            <a:off x="337458" y="95153"/>
            <a:ext cx="10515600" cy="1210574"/>
          </a:xfrm>
        </p:spPr>
        <p:txBody>
          <a:bodyPr/>
          <a:lstStyle/>
          <a:p>
            <a:r>
              <a:rPr lang="en-US" dirty="0"/>
              <a:t>Express Direct Retro Functionality at </a:t>
            </a:r>
            <a:r>
              <a:rPr lang="en-US" dirty="0" err="1"/>
              <a:t>OneUSG</a:t>
            </a:r>
            <a:endParaRPr lang="en-US" dirty="0"/>
          </a:p>
        </p:txBody>
      </p:sp>
      <p:sp>
        <p:nvSpPr>
          <p:cNvPr id="5" name="Text Placeholder 4"/>
          <p:cNvSpPr>
            <a:spLocks noGrp="1"/>
          </p:cNvSpPr>
          <p:nvPr>
            <p:ph type="body" idx="1"/>
          </p:nvPr>
        </p:nvSpPr>
        <p:spPr>
          <a:xfrm>
            <a:off x="599211" y="1310562"/>
            <a:ext cx="6931745" cy="4780425"/>
          </a:xfrm>
        </p:spPr>
        <p:txBody>
          <a:bodyPr>
            <a:noAutofit/>
          </a:bodyPr>
          <a:lstStyle/>
          <a:p>
            <a:r>
              <a:rPr lang="en-US" sz="2200" dirty="0" err="1">
                <a:ea typeface="+mn-lt"/>
                <a:cs typeface="+mn-lt"/>
              </a:rPr>
              <a:t>OneUSG</a:t>
            </a:r>
            <a:r>
              <a:rPr lang="en-US" sz="2200" dirty="0">
                <a:ea typeface="+mn-lt"/>
                <a:cs typeface="+mn-lt"/>
              </a:rPr>
              <a:t> will deploy a new Express Direct Retro module for salary transfers. The module was designed to retain and enhance the existing GT SPD functionality</a:t>
            </a:r>
          </a:p>
          <a:p>
            <a:r>
              <a:rPr lang="en-US" sz="2200" dirty="0">
                <a:ea typeface="+mn-lt"/>
                <a:cs typeface="+mn-lt"/>
              </a:rPr>
              <a:t>Managers will be able to redistribute payroll accounting transactions (salary transfers) as soon as payroll is finalized</a:t>
            </a:r>
          </a:p>
          <a:p>
            <a:r>
              <a:rPr lang="en-US" sz="2200" dirty="0">
                <a:ea typeface="+mn-lt"/>
                <a:cs typeface="+mn-lt"/>
              </a:rPr>
              <a:t>The existing paper approval process will be replaced by a dynamic Express Retro Workflow</a:t>
            </a:r>
          </a:p>
          <a:p>
            <a:r>
              <a:rPr lang="en-US" sz="2200" dirty="0">
                <a:ea typeface="+mn-lt"/>
                <a:cs typeface="+mn-lt"/>
              </a:rPr>
              <a:t>As soon as a payroll redistribution transaction is approved it will become available for further redistribution if required (real-time for approved transactions)</a:t>
            </a:r>
          </a:p>
          <a:p>
            <a:r>
              <a:rPr lang="en-US" sz="2200" dirty="0">
                <a:ea typeface="+mn-lt"/>
                <a:cs typeface="+mn-lt"/>
              </a:rPr>
              <a:t>Requestors will be able to View Transactions as they move through the Workflow approval process</a:t>
            </a:r>
          </a:p>
          <a:p>
            <a:pPr marL="0" indent="0">
              <a:buNone/>
            </a:pPr>
            <a:endParaRPr lang="en-US" sz="1600" dirty="0">
              <a:latin typeface="Century Gothic" panose="020B0502020202020204" pitchFamily="34" charset="0"/>
            </a:endParaRPr>
          </a:p>
        </p:txBody>
      </p:sp>
      <p:sp>
        <p:nvSpPr>
          <p:cNvPr id="6" name="Date Placeholder 5"/>
          <p:cNvSpPr>
            <a:spLocks noGrp="1"/>
          </p:cNvSpPr>
          <p:nvPr>
            <p:ph type="dt" sz="half" idx="12"/>
          </p:nvPr>
        </p:nvSpPr>
        <p:spPr/>
        <p:txBody>
          <a:bodyPr/>
          <a:lstStyle/>
          <a:p>
            <a:r>
              <a:rPr lang="en-US"/>
              <a:t>2/24/2020</a:t>
            </a:r>
            <a:endParaRPr lang="en-US" dirty="0"/>
          </a:p>
        </p:txBody>
      </p:sp>
      <p:pic>
        <p:nvPicPr>
          <p:cNvPr id="7" name="Picture 6">
            <a:extLst>
              <a:ext uri="{FF2B5EF4-FFF2-40B4-BE49-F238E27FC236}">
                <a16:creationId xmlns:a16="http://schemas.microsoft.com/office/drawing/2014/main" id="{6CBF4054-7D11-4209-83DB-9572A78529F0}"/>
              </a:ext>
            </a:extLst>
          </p:cNvPr>
          <p:cNvPicPr>
            <a:picLocks noChangeAspect="1"/>
          </p:cNvPicPr>
          <p:nvPr/>
        </p:nvPicPr>
        <p:blipFill rotWithShape="1">
          <a:blip r:embed="rId3"/>
          <a:srcRect r="49893"/>
          <a:stretch/>
        </p:blipFill>
        <p:spPr>
          <a:xfrm>
            <a:off x="8651331" y="3925896"/>
            <a:ext cx="2817028" cy="2221280"/>
          </a:xfrm>
          <a:prstGeom prst="rect">
            <a:avLst/>
          </a:prstGeom>
        </p:spPr>
      </p:pic>
      <p:pic>
        <p:nvPicPr>
          <p:cNvPr id="8" name="Picture 7">
            <a:extLst>
              <a:ext uri="{FF2B5EF4-FFF2-40B4-BE49-F238E27FC236}">
                <a16:creationId xmlns:a16="http://schemas.microsoft.com/office/drawing/2014/main" id="{7F65906F-9049-4748-92B3-80CB57ED3945}"/>
              </a:ext>
            </a:extLst>
          </p:cNvPr>
          <p:cNvPicPr>
            <a:picLocks noChangeAspect="1"/>
          </p:cNvPicPr>
          <p:nvPr/>
        </p:nvPicPr>
        <p:blipFill rotWithShape="1">
          <a:blip r:embed="rId3"/>
          <a:srcRect l="49893"/>
          <a:stretch/>
        </p:blipFill>
        <p:spPr>
          <a:xfrm>
            <a:off x="7643513" y="1535684"/>
            <a:ext cx="2817029" cy="2221281"/>
          </a:xfrm>
          <a:prstGeom prst="rect">
            <a:avLst/>
          </a:prstGeom>
        </p:spPr>
      </p:pic>
    </p:spTree>
    <p:custDataLst>
      <p:tags r:id="rId1"/>
    </p:custDataLst>
    <p:extLst>
      <p:ext uri="{BB962C8B-B14F-4D97-AF65-F5344CB8AC3E}">
        <p14:creationId xmlns:p14="http://schemas.microsoft.com/office/powerpoint/2010/main" val="2862876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28</a:t>
            </a:fld>
            <a:endParaRPr lang="en-US"/>
          </a:p>
        </p:txBody>
      </p:sp>
      <p:sp>
        <p:nvSpPr>
          <p:cNvPr id="3" name="Footer Placeholder 2"/>
          <p:cNvSpPr>
            <a:spLocks noGrp="1"/>
          </p:cNvSpPr>
          <p:nvPr>
            <p:ph type="ftr" sz="quarter" idx="11"/>
          </p:nvPr>
        </p:nvSpPr>
        <p:spPr/>
        <p:txBody>
          <a:bodyPr/>
          <a:lstStyle/>
          <a:p>
            <a:pPr algn="ctr"/>
            <a:r>
              <a:rPr lang="en-US"/>
              <a:t>University System of Georgia Institution</a:t>
            </a:r>
          </a:p>
        </p:txBody>
      </p:sp>
      <p:sp>
        <p:nvSpPr>
          <p:cNvPr id="4" name="Title 3"/>
          <p:cNvSpPr>
            <a:spLocks noGrp="1"/>
          </p:cNvSpPr>
          <p:nvPr>
            <p:ph type="title"/>
          </p:nvPr>
        </p:nvSpPr>
        <p:spPr>
          <a:xfrm>
            <a:off x="337458" y="115742"/>
            <a:ext cx="10515600" cy="1210574"/>
          </a:xfrm>
        </p:spPr>
        <p:txBody>
          <a:bodyPr/>
          <a:lstStyle/>
          <a:p>
            <a:r>
              <a:rPr lang="en-US" dirty="0"/>
              <a:t>Express Direct Retro: Retro Distribution Request</a:t>
            </a:r>
          </a:p>
        </p:txBody>
      </p:sp>
      <p:sp>
        <p:nvSpPr>
          <p:cNvPr id="6" name="Date Placeholder 5"/>
          <p:cNvSpPr>
            <a:spLocks noGrp="1"/>
          </p:cNvSpPr>
          <p:nvPr>
            <p:ph type="dt" sz="half" idx="12"/>
          </p:nvPr>
        </p:nvSpPr>
        <p:spPr/>
        <p:txBody>
          <a:bodyPr/>
          <a:lstStyle/>
          <a:p>
            <a:r>
              <a:rPr lang="en-US"/>
              <a:t>2/24/2020</a:t>
            </a:r>
            <a:endParaRPr lang="en-US" dirty="0"/>
          </a:p>
        </p:txBody>
      </p:sp>
      <p:sp>
        <p:nvSpPr>
          <p:cNvPr id="9" name="Text Placeholder 4">
            <a:extLst>
              <a:ext uri="{FF2B5EF4-FFF2-40B4-BE49-F238E27FC236}">
                <a16:creationId xmlns:a16="http://schemas.microsoft.com/office/drawing/2014/main" id="{1932C1E2-FCDB-4242-AEF5-217074E41259}"/>
              </a:ext>
            </a:extLst>
          </p:cNvPr>
          <p:cNvSpPr>
            <a:spLocks noGrp="1"/>
          </p:cNvSpPr>
          <p:nvPr>
            <p:ph type="body" idx="1"/>
          </p:nvPr>
        </p:nvSpPr>
        <p:spPr>
          <a:xfrm>
            <a:off x="527294" y="1535684"/>
            <a:ext cx="4605574" cy="4780425"/>
          </a:xfrm>
        </p:spPr>
        <p:txBody>
          <a:bodyPr>
            <a:normAutofit fontScale="92500" lnSpcReduction="20000"/>
          </a:bodyPr>
          <a:lstStyle/>
          <a:p>
            <a:r>
              <a:rPr lang="en-US" sz="2600" dirty="0">
                <a:ea typeface="+mn-lt"/>
                <a:cs typeface="+mn-lt"/>
              </a:rPr>
              <a:t>Express Direct Retro Initiators will be able to search by multiple HR Attributes (Employee ID, Position Number) to locate accounting transactions</a:t>
            </a:r>
          </a:p>
          <a:p>
            <a:r>
              <a:rPr lang="en-US" sz="2600" dirty="0">
                <a:ea typeface="+mn-lt"/>
                <a:cs typeface="+mn-lt"/>
              </a:rPr>
              <a:t>The search could be further optimized by optional criteria:</a:t>
            </a:r>
            <a:endParaRPr lang="en-US" sz="2600" dirty="0">
              <a:cs typeface="Calibri"/>
            </a:endParaRPr>
          </a:p>
          <a:p>
            <a:pPr marL="742950" lvl="1" indent="-285750"/>
            <a:r>
              <a:rPr lang="en-US" sz="2200" dirty="0">
                <a:ea typeface="+mn-lt"/>
                <a:cs typeface="+mn-lt"/>
              </a:rPr>
              <a:t>Pay End Date range</a:t>
            </a:r>
            <a:endParaRPr lang="en-US" sz="2200" dirty="0">
              <a:cs typeface="Times New Roman"/>
            </a:endParaRPr>
          </a:p>
          <a:p>
            <a:pPr marL="742950" lvl="1" indent="-285750"/>
            <a:r>
              <a:rPr lang="en-US" sz="2200" dirty="0">
                <a:ea typeface="+mn-lt"/>
                <a:cs typeface="+mn-lt"/>
              </a:rPr>
              <a:t>Combo Codes </a:t>
            </a:r>
            <a:endParaRPr lang="en-US" sz="2200" dirty="0">
              <a:cs typeface="Times New Roman"/>
            </a:endParaRPr>
          </a:p>
          <a:p>
            <a:pPr marL="742950" lvl="1" indent="-285750"/>
            <a:r>
              <a:rPr lang="en-US" sz="2200" dirty="0">
                <a:ea typeface="+mn-lt"/>
                <a:cs typeface="+mn-lt"/>
              </a:rPr>
              <a:t>Ledger accounts</a:t>
            </a:r>
          </a:p>
          <a:p>
            <a:pPr marL="742950" lvl="1" indent="-285750"/>
            <a:r>
              <a:rPr lang="en-US" sz="2200" dirty="0">
                <a:ea typeface="+mn-lt"/>
                <a:cs typeface="+mn-lt"/>
              </a:rPr>
              <a:t>Paycheck Number </a:t>
            </a:r>
            <a:endParaRPr lang="en-US" sz="2200" dirty="0">
              <a:cs typeface="Calibri"/>
            </a:endParaRPr>
          </a:p>
          <a:p>
            <a:r>
              <a:rPr lang="en-US" sz="2600" dirty="0">
                <a:cs typeface="Calibri"/>
              </a:rPr>
              <a:t>Depending on their Security, Requestors will be able to select multiple transaction types to perform</a:t>
            </a:r>
            <a:endParaRPr lang="en-US" sz="2600" dirty="0"/>
          </a:p>
          <a:p>
            <a:endParaRPr lang="en-US" dirty="0">
              <a:latin typeface="+mj-lt"/>
            </a:endParaRPr>
          </a:p>
        </p:txBody>
      </p:sp>
      <p:pic>
        <p:nvPicPr>
          <p:cNvPr id="10" name="Picture 9" descr="A screenshot of a cell phone&#10;&#10;Description automatically generated">
            <a:extLst>
              <a:ext uri="{FF2B5EF4-FFF2-40B4-BE49-F238E27FC236}">
                <a16:creationId xmlns:a16="http://schemas.microsoft.com/office/drawing/2014/main" id="{79F269BC-84E6-48FE-A51A-B0DD1089B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937" y="1474660"/>
            <a:ext cx="6459254" cy="4208523"/>
          </a:xfrm>
          <a:prstGeom prst="rect">
            <a:avLst/>
          </a:prstGeom>
        </p:spPr>
      </p:pic>
    </p:spTree>
    <p:custDataLst>
      <p:tags r:id="rId1"/>
    </p:custDataLst>
    <p:extLst>
      <p:ext uri="{BB962C8B-B14F-4D97-AF65-F5344CB8AC3E}">
        <p14:creationId xmlns:p14="http://schemas.microsoft.com/office/powerpoint/2010/main" val="3611607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29</a:t>
            </a:fld>
            <a:endParaRPr lang="en-US"/>
          </a:p>
        </p:txBody>
      </p:sp>
      <p:sp>
        <p:nvSpPr>
          <p:cNvPr id="3" name="Footer Placeholder 2"/>
          <p:cNvSpPr>
            <a:spLocks noGrp="1"/>
          </p:cNvSpPr>
          <p:nvPr>
            <p:ph type="ftr" sz="quarter" idx="11"/>
          </p:nvPr>
        </p:nvSpPr>
        <p:spPr/>
        <p:txBody>
          <a:bodyPr/>
          <a:lstStyle/>
          <a:p>
            <a:pPr algn="ctr"/>
            <a:r>
              <a:rPr lang="en-US"/>
              <a:t>University System of Georgia Institution</a:t>
            </a:r>
          </a:p>
        </p:txBody>
      </p:sp>
      <p:sp>
        <p:nvSpPr>
          <p:cNvPr id="4" name="Title 3"/>
          <p:cNvSpPr>
            <a:spLocks noGrp="1"/>
          </p:cNvSpPr>
          <p:nvPr>
            <p:ph type="title"/>
          </p:nvPr>
        </p:nvSpPr>
        <p:spPr>
          <a:xfrm>
            <a:off x="329622" y="38527"/>
            <a:ext cx="10515600" cy="1210574"/>
          </a:xfrm>
        </p:spPr>
        <p:txBody>
          <a:bodyPr/>
          <a:lstStyle/>
          <a:p>
            <a:r>
              <a:rPr lang="en-US" dirty="0"/>
              <a:t>Express Direct Retro: Review/Approve EDR - Search</a:t>
            </a:r>
          </a:p>
        </p:txBody>
      </p:sp>
      <p:sp>
        <p:nvSpPr>
          <p:cNvPr id="6" name="Date Placeholder 5"/>
          <p:cNvSpPr>
            <a:spLocks noGrp="1"/>
          </p:cNvSpPr>
          <p:nvPr>
            <p:ph type="dt" sz="half" idx="12"/>
          </p:nvPr>
        </p:nvSpPr>
        <p:spPr/>
        <p:txBody>
          <a:bodyPr/>
          <a:lstStyle/>
          <a:p>
            <a:r>
              <a:rPr lang="en-US"/>
              <a:t>2/24/2020</a:t>
            </a:r>
            <a:endParaRPr lang="en-US" dirty="0"/>
          </a:p>
        </p:txBody>
      </p:sp>
      <p:pic>
        <p:nvPicPr>
          <p:cNvPr id="11" name="Picture 10">
            <a:extLst>
              <a:ext uri="{FF2B5EF4-FFF2-40B4-BE49-F238E27FC236}">
                <a16:creationId xmlns:a16="http://schemas.microsoft.com/office/drawing/2014/main" id="{9836C0D5-35AB-4D90-A9DD-86706FFA863C}"/>
              </a:ext>
            </a:extLst>
          </p:cNvPr>
          <p:cNvPicPr>
            <a:picLocks noChangeAspect="1"/>
          </p:cNvPicPr>
          <p:nvPr/>
        </p:nvPicPr>
        <p:blipFill>
          <a:blip r:embed="rId3"/>
          <a:stretch>
            <a:fillRect/>
          </a:stretch>
        </p:blipFill>
        <p:spPr>
          <a:xfrm>
            <a:off x="6357840" y="1237558"/>
            <a:ext cx="4487382" cy="4883994"/>
          </a:xfrm>
          <a:prstGeom prst="rect">
            <a:avLst/>
          </a:prstGeom>
        </p:spPr>
      </p:pic>
      <p:sp>
        <p:nvSpPr>
          <p:cNvPr id="17" name="Text Placeholder 4">
            <a:extLst>
              <a:ext uri="{FF2B5EF4-FFF2-40B4-BE49-F238E27FC236}">
                <a16:creationId xmlns:a16="http://schemas.microsoft.com/office/drawing/2014/main" id="{B1C06B9C-884B-43CF-BF44-FB6363464A62}"/>
              </a:ext>
            </a:extLst>
          </p:cNvPr>
          <p:cNvSpPr>
            <a:spLocks noGrp="1"/>
          </p:cNvSpPr>
          <p:nvPr>
            <p:ph type="body" idx="1"/>
          </p:nvPr>
        </p:nvSpPr>
        <p:spPr>
          <a:xfrm>
            <a:off x="619759" y="1535684"/>
            <a:ext cx="5575557" cy="4780425"/>
          </a:xfrm>
        </p:spPr>
        <p:txBody>
          <a:bodyPr>
            <a:normAutofit lnSpcReduction="10000"/>
          </a:bodyPr>
          <a:lstStyle/>
          <a:p>
            <a:r>
              <a:rPr lang="en-US" sz="2400" dirty="0">
                <a:ea typeface="+mn-lt"/>
                <a:cs typeface="+mn-lt"/>
              </a:rPr>
              <a:t>Express Direct Retro Approvers will be able to search by multiple HR Attributes (Employee ID, Position Number) or Transaction ID to locate accounting transactions awaiting approval</a:t>
            </a:r>
          </a:p>
          <a:p>
            <a:r>
              <a:rPr lang="en-US" sz="2400" dirty="0">
                <a:ea typeface="+mn-lt"/>
                <a:cs typeface="+mn-lt"/>
              </a:rPr>
              <a:t>The search can be further optimized by optional criteria:</a:t>
            </a:r>
            <a:endParaRPr lang="en-US" sz="2400" dirty="0">
              <a:cs typeface="Calibri"/>
            </a:endParaRPr>
          </a:p>
          <a:p>
            <a:pPr marL="742950" lvl="1" indent="-285750"/>
            <a:r>
              <a:rPr lang="en-US" sz="2000" dirty="0">
                <a:ea typeface="+mn-lt"/>
                <a:cs typeface="+mn-lt"/>
              </a:rPr>
              <a:t>Pay End Date range</a:t>
            </a:r>
            <a:endParaRPr lang="en-US" sz="2000" dirty="0">
              <a:cs typeface="Times New Roman"/>
            </a:endParaRPr>
          </a:p>
          <a:p>
            <a:pPr marL="742950" lvl="1" indent="-285750"/>
            <a:r>
              <a:rPr lang="en-US" sz="2000" dirty="0">
                <a:ea typeface="+mn-lt"/>
                <a:cs typeface="+mn-lt"/>
              </a:rPr>
              <a:t>Combo Codes </a:t>
            </a:r>
            <a:endParaRPr lang="en-US" sz="2000" dirty="0">
              <a:cs typeface="Times New Roman"/>
            </a:endParaRPr>
          </a:p>
          <a:p>
            <a:pPr marL="742950" lvl="1" indent="-285750"/>
            <a:r>
              <a:rPr lang="en-US" sz="2000" dirty="0">
                <a:ea typeface="+mn-lt"/>
                <a:cs typeface="+mn-lt"/>
              </a:rPr>
              <a:t>Ledger accounts</a:t>
            </a:r>
          </a:p>
          <a:p>
            <a:pPr marL="742950" lvl="1" indent="-285750"/>
            <a:r>
              <a:rPr lang="en-US" sz="2000" dirty="0">
                <a:ea typeface="+mn-lt"/>
                <a:cs typeface="+mn-lt"/>
              </a:rPr>
              <a:t>Paycheck Number </a:t>
            </a:r>
          </a:p>
          <a:p>
            <a:pPr marL="742950" lvl="1" indent="-285750"/>
            <a:r>
              <a:rPr lang="en-US" sz="2000" dirty="0">
                <a:ea typeface="+mn-lt"/>
                <a:cs typeface="+mn-lt"/>
              </a:rPr>
              <a:t>Approval Status</a:t>
            </a:r>
          </a:p>
          <a:p>
            <a:pPr marL="742950" lvl="1" indent="-285750"/>
            <a:r>
              <a:rPr lang="en-US" sz="2000" dirty="0">
                <a:ea typeface="+mn-lt"/>
                <a:cs typeface="+mn-lt"/>
              </a:rPr>
              <a:t>Retro Type</a:t>
            </a:r>
            <a:endParaRPr lang="en-US" sz="2000" dirty="0">
              <a:cs typeface="Calibri"/>
            </a:endParaRPr>
          </a:p>
          <a:p>
            <a:endParaRPr lang="en-US" sz="1600" dirty="0">
              <a:latin typeface="Century Gothic" panose="020B0502020202020204" pitchFamily="34" charset="0"/>
              <a:cs typeface="Calibri"/>
            </a:endParaRPr>
          </a:p>
          <a:p>
            <a:endParaRPr lang="en-US" dirty="0">
              <a:latin typeface="+mj-lt"/>
            </a:endParaRPr>
          </a:p>
        </p:txBody>
      </p:sp>
    </p:spTree>
    <p:custDataLst>
      <p:tags r:id="rId1"/>
    </p:custDataLst>
    <p:extLst>
      <p:ext uri="{BB962C8B-B14F-4D97-AF65-F5344CB8AC3E}">
        <p14:creationId xmlns:p14="http://schemas.microsoft.com/office/powerpoint/2010/main" val="338481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Available Roles </a:t>
            </a:r>
          </a:p>
        </p:txBody>
      </p:sp>
      <p:sp>
        <p:nvSpPr>
          <p:cNvPr id="7" name="Text Placeholder 6"/>
          <p:cNvSpPr>
            <a:spLocks noGrp="1"/>
          </p:cNvSpPr>
          <p:nvPr>
            <p:ph type="body" idx="1"/>
          </p:nvPr>
        </p:nvSpPr>
        <p:spPr>
          <a:xfrm>
            <a:off x="614560" y="1316736"/>
            <a:ext cx="11183711" cy="5425522"/>
          </a:xfrm>
        </p:spPr>
        <p:txBody>
          <a:bodyPr vert="horz" lIns="91440" tIns="45720" rIns="91440" bIns="45720" rtlCol="0" anchor="t">
            <a:normAutofit/>
          </a:bodyPr>
          <a:lstStyle/>
          <a:p>
            <a:r>
              <a:rPr lang="en-US" sz="2200" dirty="0">
                <a:cs typeface="Calibri" panose="020F0502020204030204" pitchFamily="34" charset="0"/>
              </a:rPr>
              <a:t>Manager </a:t>
            </a:r>
          </a:p>
          <a:p>
            <a:r>
              <a:rPr lang="en-US" sz="2200" dirty="0">
                <a:cs typeface="Calibri" panose="020F0502020204030204" pitchFamily="34" charset="0"/>
              </a:rPr>
              <a:t>Provisioned Initiator </a:t>
            </a:r>
          </a:p>
          <a:p>
            <a:r>
              <a:rPr lang="en-US" sz="2200" dirty="0">
                <a:cs typeface="Calibri" panose="020F0502020204030204" pitchFamily="34" charset="0"/>
              </a:rPr>
              <a:t>Express Direct Retro (EDR) </a:t>
            </a:r>
          </a:p>
          <a:p>
            <a:r>
              <a:rPr lang="en-US" sz="2200" dirty="0">
                <a:cs typeface="Calibri" panose="020F0502020204030204" pitchFamily="34" charset="0"/>
              </a:rPr>
              <a:t>Summer Pay </a:t>
            </a:r>
          </a:p>
          <a:p>
            <a:r>
              <a:rPr lang="en-US" sz="2200" dirty="0">
                <a:cs typeface="Calibri" panose="020F0502020204030204" pitchFamily="34" charset="0"/>
              </a:rPr>
              <a:t>Approvers (Level 1 and Level 2)</a:t>
            </a:r>
          </a:p>
          <a:p>
            <a:r>
              <a:rPr lang="en-US" sz="2200" dirty="0">
                <a:cs typeface="Calibri" panose="020F0502020204030204" pitchFamily="34" charset="0"/>
              </a:rPr>
              <a:t>Time and Absence Approver </a:t>
            </a:r>
          </a:p>
          <a:p>
            <a:r>
              <a:rPr lang="en-US" sz="2200" dirty="0">
                <a:cs typeface="Calibri" panose="020F0502020204030204" pitchFamily="34" charset="0"/>
              </a:rPr>
              <a:t>Time and Absence Editor </a:t>
            </a:r>
          </a:p>
          <a:p>
            <a:r>
              <a:rPr lang="en-US" sz="2200" dirty="0">
                <a:cs typeface="Calibri" panose="020F0502020204030204" pitchFamily="34" charset="0"/>
              </a:rPr>
              <a:t>Reporting </a:t>
            </a:r>
            <a:r>
              <a:rPr lang="en-US" sz="2200" dirty="0" err="1">
                <a:cs typeface="Calibri" panose="020F0502020204030204" pitchFamily="34" charset="0"/>
              </a:rPr>
              <a:t>Workcenter</a:t>
            </a:r>
            <a:r>
              <a:rPr lang="en-US" sz="2200" dirty="0">
                <a:cs typeface="Calibri" panose="020F0502020204030204" pitchFamily="34" charset="0"/>
              </a:rPr>
              <a:t> </a:t>
            </a:r>
          </a:p>
          <a:p>
            <a:r>
              <a:rPr lang="en-US" sz="2200" dirty="0">
                <a:cs typeface="Calibri" panose="020F0502020204030204" pitchFamily="34" charset="0"/>
              </a:rPr>
              <a:t>Job and Position Inquiry </a:t>
            </a:r>
          </a:p>
          <a:p>
            <a:r>
              <a:rPr lang="en-US" sz="2200" dirty="0">
                <a:cs typeface="Calibri" panose="020F0502020204030204" pitchFamily="34" charset="0"/>
              </a:rPr>
              <a:t>Show Personal Data</a:t>
            </a:r>
            <a:endParaRPr lang="en-US" sz="2200" dirty="0"/>
          </a:p>
          <a:p>
            <a:endParaRPr lang="en-US" sz="2200" dirty="0"/>
          </a:p>
          <a:p>
            <a:endParaRPr lang="en-US" sz="2200" dirty="0"/>
          </a:p>
          <a:p>
            <a:endParaRPr lang="en-US" sz="2400" dirty="0"/>
          </a:p>
        </p:txBody>
      </p:sp>
      <p:sp>
        <p:nvSpPr>
          <p:cNvPr id="5" name="Date Placeholder 4"/>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mn-cs"/>
              </a:rPr>
              <a:t>2/24/2020</a:t>
            </a: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7E34E500-3B6A-4DB0-B19E-FBFD01F49D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anose="020B0604020202020204"/>
                <a:ea typeface="+mn-ea"/>
                <a:cs typeface="+mn-cs"/>
              </a:rPr>
              <a:t>University System of Georgia Institution</a:t>
            </a: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Slide Number Placeholder 7">
            <a:extLst>
              <a:ext uri="{FF2B5EF4-FFF2-40B4-BE49-F238E27FC236}">
                <a16:creationId xmlns:a16="http://schemas.microsoft.com/office/drawing/2014/main" id="{403A8B49-BC14-44FB-AED5-D73633C32CE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7BFD-8946-41E8-A498-F8C8925B8B74}" type="slidenum">
              <a:rPr kumimoji="0" lang="en-US" sz="12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322863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30</a:t>
            </a:fld>
            <a:endParaRPr lang="en-US"/>
          </a:p>
        </p:txBody>
      </p:sp>
      <p:sp>
        <p:nvSpPr>
          <p:cNvPr id="3" name="Footer Placeholder 2"/>
          <p:cNvSpPr>
            <a:spLocks noGrp="1"/>
          </p:cNvSpPr>
          <p:nvPr>
            <p:ph type="ftr" sz="quarter" idx="11"/>
          </p:nvPr>
        </p:nvSpPr>
        <p:spPr/>
        <p:txBody>
          <a:bodyPr/>
          <a:lstStyle/>
          <a:p>
            <a:pPr algn="ctr"/>
            <a:r>
              <a:rPr lang="en-US"/>
              <a:t>University System of Georgia Institution</a:t>
            </a:r>
          </a:p>
        </p:txBody>
      </p:sp>
      <p:sp>
        <p:nvSpPr>
          <p:cNvPr id="4" name="Title 3"/>
          <p:cNvSpPr>
            <a:spLocks noGrp="1"/>
          </p:cNvSpPr>
          <p:nvPr>
            <p:ph type="title"/>
          </p:nvPr>
        </p:nvSpPr>
        <p:spPr>
          <a:xfrm>
            <a:off x="337458" y="0"/>
            <a:ext cx="10515600" cy="1210574"/>
          </a:xfrm>
        </p:spPr>
        <p:txBody>
          <a:bodyPr/>
          <a:lstStyle/>
          <a:p>
            <a:r>
              <a:rPr lang="en-US" dirty="0"/>
              <a:t>Monthly Employee Cost Detail Report</a:t>
            </a:r>
          </a:p>
        </p:txBody>
      </p:sp>
      <p:sp>
        <p:nvSpPr>
          <p:cNvPr id="6" name="Date Placeholder 5"/>
          <p:cNvSpPr>
            <a:spLocks noGrp="1"/>
          </p:cNvSpPr>
          <p:nvPr>
            <p:ph type="dt" sz="half" idx="12"/>
          </p:nvPr>
        </p:nvSpPr>
        <p:spPr/>
        <p:txBody>
          <a:bodyPr/>
          <a:lstStyle/>
          <a:p>
            <a:r>
              <a:rPr lang="en-US"/>
              <a:t>2/24/2020</a:t>
            </a:r>
            <a:endParaRPr lang="en-US" dirty="0"/>
          </a:p>
        </p:txBody>
      </p:sp>
      <p:sp>
        <p:nvSpPr>
          <p:cNvPr id="8" name="Text Placeholder 4">
            <a:extLst>
              <a:ext uri="{FF2B5EF4-FFF2-40B4-BE49-F238E27FC236}">
                <a16:creationId xmlns:a16="http://schemas.microsoft.com/office/drawing/2014/main" id="{83DC2777-F2B4-4267-A683-DB226B49B93A}"/>
              </a:ext>
            </a:extLst>
          </p:cNvPr>
          <p:cNvSpPr>
            <a:spLocks noGrp="1"/>
          </p:cNvSpPr>
          <p:nvPr>
            <p:ph type="body" idx="1"/>
          </p:nvPr>
        </p:nvSpPr>
        <p:spPr>
          <a:xfrm>
            <a:off x="619760" y="1535684"/>
            <a:ext cx="3418840" cy="4780425"/>
          </a:xfrm>
        </p:spPr>
        <p:txBody>
          <a:bodyPr>
            <a:normAutofit fontScale="92500" lnSpcReduction="10000"/>
          </a:bodyPr>
          <a:lstStyle/>
          <a:p>
            <a:r>
              <a:rPr lang="en-US" sz="2400" dirty="0">
                <a:ea typeface="+mn-lt"/>
                <a:cs typeface="+mn-lt"/>
              </a:rPr>
              <a:t>Mirrors the format and information displayed on the existing SPD Monthly Employee Cost Detail Report</a:t>
            </a:r>
          </a:p>
          <a:p>
            <a:r>
              <a:rPr lang="en-US" sz="2400" dirty="0">
                <a:ea typeface="+mn-lt"/>
                <a:cs typeface="+mn-lt"/>
              </a:rPr>
              <a:t>Breaks down an individual employee’s cost to each affected funding source over a Fiscal Year</a:t>
            </a:r>
          </a:p>
          <a:p>
            <a:r>
              <a:rPr lang="en-US" sz="2400" dirty="0">
                <a:ea typeface="+mn-lt"/>
                <a:cs typeface="+mn-lt"/>
              </a:rPr>
              <a:t>Displays both past and future Encumbered costs over the span of the Fiscal Year</a:t>
            </a:r>
          </a:p>
          <a:p>
            <a:r>
              <a:rPr lang="en-US" sz="2400" dirty="0">
                <a:ea typeface="+mn-lt"/>
                <a:cs typeface="+mn-lt"/>
              </a:rPr>
              <a:t>Row level security in place</a:t>
            </a:r>
          </a:p>
          <a:p>
            <a:endParaRPr lang="en-US" sz="1600" dirty="0">
              <a:latin typeface="Century Gothic" panose="020B0502020202020204" pitchFamily="34" charset="0"/>
              <a:ea typeface="+mn-lt"/>
              <a:cs typeface="+mn-lt"/>
            </a:endParaRPr>
          </a:p>
          <a:p>
            <a:endParaRPr lang="en-US" sz="1600" dirty="0">
              <a:latin typeface="+mj-lt"/>
            </a:endParaRPr>
          </a:p>
        </p:txBody>
      </p:sp>
      <p:pic>
        <p:nvPicPr>
          <p:cNvPr id="10" name="Picture 9" descr="A screenshot of a cell phone&#10;&#10;Description automatically generated">
            <a:extLst>
              <a:ext uri="{FF2B5EF4-FFF2-40B4-BE49-F238E27FC236}">
                <a16:creationId xmlns:a16="http://schemas.microsoft.com/office/drawing/2014/main" id="{8F155191-B09D-4127-AA22-A8032BD1C478}"/>
              </a:ext>
            </a:extLst>
          </p:cNvPr>
          <p:cNvPicPr>
            <a:picLocks noChangeAspect="1"/>
          </p:cNvPicPr>
          <p:nvPr/>
        </p:nvPicPr>
        <p:blipFill rotWithShape="1">
          <a:blip r:embed="rId3">
            <a:extLst>
              <a:ext uri="{28A0092B-C50C-407E-A947-70E740481C1C}">
                <a14:useLocalDpi xmlns:a14="http://schemas.microsoft.com/office/drawing/2010/main" val="0"/>
              </a:ext>
            </a:extLst>
          </a:blip>
          <a:srcRect b="17708"/>
          <a:stretch/>
        </p:blipFill>
        <p:spPr>
          <a:xfrm>
            <a:off x="4038600" y="1428373"/>
            <a:ext cx="7665720" cy="4502363"/>
          </a:xfrm>
          <a:prstGeom prst="rect">
            <a:avLst/>
          </a:prstGeom>
        </p:spPr>
      </p:pic>
    </p:spTree>
    <p:custDataLst>
      <p:tags r:id="rId1"/>
    </p:custDataLst>
    <p:extLst>
      <p:ext uri="{BB962C8B-B14F-4D97-AF65-F5344CB8AC3E}">
        <p14:creationId xmlns:p14="http://schemas.microsoft.com/office/powerpoint/2010/main" val="4013721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31</a:t>
            </a:fld>
            <a:endParaRPr lang="en-US"/>
          </a:p>
        </p:txBody>
      </p:sp>
      <p:sp>
        <p:nvSpPr>
          <p:cNvPr id="3" name="Footer Placeholder 2"/>
          <p:cNvSpPr>
            <a:spLocks noGrp="1"/>
          </p:cNvSpPr>
          <p:nvPr>
            <p:ph type="ftr" sz="quarter" idx="11"/>
          </p:nvPr>
        </p:nvSpPr>
        <p:spPr/>
        <p:txBody>
          <a:bodyPr/>
          <a:lstStyle/>
          <a:p>
            <a:pPr algn="ctr"/>
            <a:r>
              <a:rPr lang="en-US"/>
              <a:t>University System of Georgia Institution</a:t>
            </a:r>
          </a:p>
        </p:txBody>
      </p:sp>
      <p:sp>
        <p:nvSpPr>
          <p:cNvPr id="6" name="Date Placeholder 5"/>
          <p:cNvSpPr>
            <a:spLocks noGrp="1"/>
          </p:cNvSpPr>
          <p:nvPr>
            <p:ph type="dt" sz="half" idx="12"/>
          </p:nvPr>
        </p:nvSpPr>
        <p:spPr/>
        <p:txBody>
          <a:bodyPr/>
          <a:lstStyle/>
          <a:p>
            <a:r>
              <a:rPr lang="en-US"/>
              <a:t>2/24/2020</a:t>
            </a:r>
            <a:endParaRPr lang="en-US" dirty="0"/>
          </a:p>
        </p:txBody>
      </p:sp>
      <p:pic>
        <p:nvPicPr>
          <p:cNvPr id="10" name="Picture 9" descr="A screenshot of a cell phone&#10;&#10;Description automatically generated">
            <a:extLst>
              <a:ext uri="{FF2B5EF4-FFF2-40B4-BE49-F238E27FC236}">
                <a16:creationId xmlns:a16="http://schemas.microsoft.com/office/drawing/2014/main" id="{8C6B7D86-D9ED-472D-945C-B198C2348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012" y="2120703"/>
            <a:ext cx="7603236" cy="2964211"/>
          </a:xfrm>
          <a:prstGeom prst="rect">
            <a:avLst/>
          </a:prstGeom>
        </p:spPr>
      </p:pic>
      <p:sp>
        <p:nvSpPr>
          <p:cNvPr id="12" name="Title 3">
            <a:extLst>
              <a:ext uri="{FF2B5EF4-FFF2-40B4-BE49-F238E27FC236}">
                <a16:creationId xmlns:a16="http://schemas.microsoft.com/office/drawing/2014/main" id="{EC8CFE3C-AE5C-46CF-A32D-982732B42C14}"/>
              </a:ext>
            </a:extLst>
          </p:cNvPr>
          <p:cNvSpPr>
            <a:spLocks noGrp="1"/>
          </p:cNvSpPr>
          <p:nvPr>
            <p:ph type="title"/>
          </p:nvPr>
        </p:nvSpPr>
        <p:spPr>
          <a:xfrm>
            <a:off x="337458" y="0"/>
            <a:ext cx="10515600" cy="1210574"/>
          </a:xfrm>
        </p:spPr>
        <p:txBody>
          <a:bodyPr/>
          <a:lstStyle/>
          <a:p>
            <a:r>
              <a:rPr lang="en-US" dirty="0"/>
              <a:t>Monthly Employee Cost Detail Report</a:t>
            </a:r>
          </a:p>
        </p:txBody>
      </p:sp>
      <p:sp>
        <p:nvSpPr>
          <p:cNvPr id="13" name="Text Placeholder 4">
            <a:extLst>
              <a:ext uri="{FF2B5EF4-FFF2-40B4-BE49-F238E27FC236}">
                <a16:creationId xmlns:a16="http://schemas.microsoft.com/office/drawing/2014/main" id="{EBEE52CF-6126-4F39-8BC9-97C7643B5DCC}"/>
              </a:ext>
            </a:extLst>
          </p:cNvPr>
          <p:cNvSpPr txBox="1">
            <a:spLocks/>
          </p:cNvSpPr>
          <p:nvPr/>
        </p:nvSpPr>
        <p:spPr>
          <a:xfrm>
            <a:off x="619760" y="1335640"/>
            <a:ext cx="3809252" cy="53220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ea typeface="+mn-lt"/>
                <a:cs typeface="+mn-lt"/>
              </a:rPr>
              <a:t>Mirrors the format and information displayed on the existing SPD Monthly Project Cost Detail GL Report</a:t>
            </a:r>
          </a:p>
          <a:p>
            <a:r>
              <a:rPr lang="en-US" sz="2000" dirty="0">
                <a:ea typeface="+mn-lt"/>
                <a:cs typeface="+mn-lt"/>
              </a:rPr>
              <a:t>Breaks down which employees produced a cost paid for by a single project over a Fiscal Year</a:t>
            </a:r>
          </a:p>
          <a:p>
            <a:r>
              <a:rPr lang="en-US" sz="2000" dirty="0">
                <a:ea typeface="+mn-lt"/>
                <a:cs typeface="+mn-lt"/>
              </a:rPr>
              <a:t>Breaks down the employees cost into three categories:</a:t>
            </a:r>
          </a:p>
          <a:p>
            <a:pPr lvl="1"/>
            <a:r>
              <a:rPr lang="en-US" sz="1800" dirty="0">
                <a:ea typeface="+mn-lt"/>
                <a:cs typeface="+mn-lt"/>
              </a:rPr>
              <a:t>PS – Pay</a:t>
            </a:r>
          </a:p>
          <a:p>
            <a:pPr lvl="1"/>
            <a:r>
              <a:rPr lang="en-US" sz="1800" dirty="0">
                <a:ea typeface="+mn-lt"/>
                <a:cs typeface="+mn-lt"/>
              </a:rPr>
              <a:t>FR – Fringe</a:t>
            </a:r>
          </a:p>
          <a:p>
            <a:pPr lvl="1"/>
            <a:r>
              <a:rPr lang="en-US" sz="1800" dirty="0">
                <a:ea typeface="+mn-lt"/>
                <a:cs typeface="+mn-lt"/>
              </a:rPr>
              <a:t>TR – Tuition Remission</a:t>
            </a:r>
          </a:p>
          <a:p>
            <a:r>
              <a:rPr lang="en-US" sz="2000" dirty="0">
                <a:ea typeface="+mn-lt"/>
                <a:cs typeface="+mn-lt"/>
              </a:rPr>
              <a:t>Displays both past and future Encumbered costs for the span of the Fiscal Year</a:t>
            </a:r>
          </a:p>
        </p:txBody>
      </p:sp>
    </p:spTree>
    <p:custDataLst>
      <p:tags r:id="rId1"/>
    </p:custDataLst>
    <p:extLst>
      <p:ext uri="{BB962C8B-B14F-4D97-AF65-F5344CB8AC3E}">
        <p14:creationId xmlns:p14="http://schemas.microsoft.com/office/powerpoint/2010/main" val="3048035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32</a:t>
            </a:fld>
            <a:endParaRPr lang="en-US"/>
          </a:p>
        </p:txBody>
      </p:sp>
      <p:sp>
        <p:nvSpPr>
          <p:cNvPr id="3" name="Footer Placeholder 2"/>
          <p:cNvSpPr>
            <a:spLocks noGrp="1"/>
          </p:cNvSpPr>
          <p:nvPr>
            <p:ph type="ftr" sz="quarter" idx="11"/>
          </p:nvPr>
        </p:nvSpPr>
        <p:spPr/>
        <p:txBody>
          <a:bodyPr/>
          <a:lstStyle/>
          <a:p>
            <a:pPr algn="ctr"/>
            <a:r>
              <a:rPr lang="en-US"/>
              <a:t>University System of Georgia Institution</a:t>
            </a:r>
          </a:p>
        </p:txBody>
      </p:sp>
      <p:sp>
        <p:nvSpPr>
          <p:cNvPr id="4" name="Title 3"/>
          <p:cNvSpPr>
            <a:spLocks noGrp="1"/>
          </p:cNvSpPr>
          <p:nvPr>
            <p:ph type="title"/>
          </p:nvPr>
        </p:nvSpPr>
        <p:spPr>
          <a:xfrm>
            <a:off x="337458" y="115742"/>
            <a:ext cx="10515600" cy="1210574"/>
          </a:xfrm>
        </p:spPr>
        <p:txBody>
          <a:bodyPr/>
          <a:lstStyle/>
          <a:p>
            <a:r>
              <a:rPr lang="en-US" dirty="0"/>
              <a:t>Express Direct Retro: Review/Approve EDR – AWE</a:t>
            </a:r>
          </a:p>
        </p:txBody>
      </p:sp>
      <p:sp>
        <p:nvSpPr>
          <p:cNvPr id="6" name="Date Placeholder 5"/>
          <p:cNvSpPr>
            <a:spLocks noGrp="1"/>
          </p:cNvSpPr>
          <p:nvPr>
            <p:ph type="dt" sz="half" idx="12"/>
          </p:nvPr>
        </p:nvSpPr>
        <p:spPr/>
        <p:txBody>
          <a:bodyPr/>
          <a:lstStyle/>
          <a:p>
            <a:r>
              <a:rPr lang="en-US"/>
              <a:t>2/24/2020</a:t>
            </a:r>
            <a:endParaRPr lang="en-US" dirty="0"/>
          </a:p>
        </p:txBody>
      </p:sp>
      <p:pic>
        <p:nvPicPr>
          <p:cNvPr id="9" name="Picture 8" descr="A screenshot of a social media post&#10;&#10;Description automatically generated">
            <a:extLst>
              <a:ext uri="{FF2B5EF4-FFF2-40B4-BE49-F238E27FC236}">
                <a16:creationId xmlns:a16="http://schemas.microsoft.com/office/drawing/2014/main" id="{9A56E749-13AE-4B0B-86B2-4F21B83E4588}"/>
              </a:ext>
            </a:extLst>
          </p:cNvPr>
          <p:cNvPicPr>
            <a:picLocks noChangeAspect="1"/>
          </p:cNvPicPr>
          <p:nvPr/>
        </p:nvPicPr>
        <p:blipFill rotWithShape="1">
          <a:blip r:embed="rId3">
            <a:extLst>
              <a:ext uri="{28A0092B-C50C-407E-A947-70E740481C1C}">
                <a14:useLocalDpi xmlns:a14="http://schemas.microsoft.com/office/drawing/2010/main" val="0"/>
              </a:ext>
            </a:extLst>
          </a:blip>
          <a:srcRect l="1" r="35979"/>
          <a:stretch/>
        </p:blipFill>
        <p:spPr>
          <a:xfrm>
            <a:off x="5036348" y="1722092"/>
            <a:ext cx="6605488" cy="3747052"/>
          </a:xfrm>
          <a:prstGeom prst="rect">
            <a:avLst/>
          </a:prstGeom>
        </p:spPr>
      </p:pic>
      <p:sp>
        <p:nvSpPr>
          <p:cNvPr id="11" name="Text Placeholder 4">
            <a:extLst>
              <a:ext uri="{FF2B5EF4-FFF2-40B4-BE49-F238E27FC236}">
                <a16:creationId xmlns:a16="http://schemas.microsoft.com/office/drawing/2014/main" id="{57EE95D1-A749-442F-9B8F-5ED98AA96A5B}"/>
              </a:ext>
            </a:extLst>
          </p:cNvPr>
          <p:cNvSpPr>
            <a:spLocks noGrp="1"/>
          </p:cNvSpPr>
          <p:nvPr>
            <p:ph type="body" idx="1"/>
          </p:nvPr>
        </p:nvSpPr>
        <p:spPr>
          <a:xfrm>
            <a:off x="619759" y="1388856"/>
            <a:ext cx="4527593" cy="4927253"/>
          </a:xfrm>
        </p:spPr>
        <p:txBody>
          <a:bodyPr>
            <a:normAutofit lnSpcReduction="10000"/>
          </a:bodyPr>
          <a:lstStyle/>
          <a:p>
            <a:r>
              <a:rPr lang="en-US" sz="2000" dirty="0">
                <a:ea typeface="+mn-lt"/>
                <a:cs typeface="+mn-lt"/>
              </a:rPr>
              <a:t>Approval Workflow Engine routes EDR transactions through the following stages:</a:t>
            </a:r>
          </a:p>
          <a:p>
            <a:pPr lvl="1"/>
            <a:r>
              <a:rPr lang="en-US" sz="1600" dirty="0">
                <a:ea typeface="+mn-lt"/>
                <a:cs typeface="+mn-lt"/>
              </a:rPr>
              <a:t>Initiator: Manager or Financial Rep that Submits EDR Transaction</a:t>
            </a:r>
            <a:endParaRPr lang="en-US" sz="2000" dirty="0">
              <a:ea typeface="+mn-lt"/>
              <a:cs typeface="+mn-lt"/>
            </a:endParaRPr>
          </a:p>
          <a:p>
            <a:pPr lvl="1"/>
            <a:r>
              <a:rPr lang="en-US" sz="1600" dirty="0">
                <a:ea typeface="+mn-lt"/>
                <a:cs typeface="+mn-lt"/>
              </a:rPr>
              <a:t>Level 1 Approver: HR Rep</a:t>
            </a:r>
          </a:p>
          <a:p>
            <a:pPr lvl="1"/>
            <a:r>
              <a:rPr lang="en-US" sz="1600" dirty="0">
                <a:ea typeface="+mn-lt"/>
                <a:cs typeface="+mn-lt"/>
              </a:rPr>
              <a:t>Level 2 Approver: Financial Rep</a:t>
            </a:r>
          </a:p>
          <a:p>
            <a:pPr lvl="1"/>
            <a:r>
              <a:rPr lang="en-US" sz="1600" dirty="0">
                <a:ea typeface="+mn-lt"/>
                <a:cs typeface="+mn-lt"/>
              </a:rPr>
              <a:t>Level 4/5 Approver: Central CA Office</a:t>
            </a:r>
            <a:endParaRPr lang="en-US" sz="2000" dirty="0">
              <a:ea typeface="+mn-lt"/>
              <a:cs typeface="+mn-lt"/>
            </a:endParaRPr>
          </a:p>
          <a:p>
            <a:r>
              <a:rPr lang="en-US" sz="2000" dirty="0">
                <a:ea typeface="+mn-lt"/>
                <a:cs typeface="+mn-lt"/>
              </a:rPr>
              <a:t>Ad hoc approvers can be added to the approval chain when situations require sign-off from additional parties</a:t>
            </a:r>
          </a:p>
          <a:p>
            <a:pPr lvl="1"/>
            <a:r>
              <a:rPr lang="en-US" sz="1600" dirty="0">
                <a:ea typeface="+mn-lt"/>
                <a:cs typeface="+mn-lt"/>
              </a:rPr>
              <a:t>EX: AWE is based on the HR department of the employee position, so if an employee splits their time across departments, it is Business Process to ad hoc in a Financial approver from all other affected departments before it reaches the Level 4/5 Approvers or else it will be rejected</a:t>
            </a:r>
          </a:p>
          <a:p>
            <a:endParaRPr lang="en-US" sz="1600" dirty="0">
              <a:latin typeface="Century Gothic" panose="020B0502020202020204" pitchFamily="34" charset="0"/>
              <a:ea typeface="+mn-lt"/>
              <a:cs typeface="+mn-lt"/>
            </a:endParaRPr>
          </a:p>
          <a:p>
            <a:endParaRPr lang="en-US" sz="1600" dirty="0">
              <a:latin typeface="Century Gothic" panose="020B0502020202020204" pitchFamily="34" charset="0"/>
              <a:cs typeface="Calibri"/>
            </a:endParaRPr>
          </a:p>
          <a:p>
            <a:endParaRPr lang="en-US" dirty="0">
              <a:latin typeface="+mj-lt"/>
            </a:endParaRPr>
          </a:p>
        </p:txBody>
      </p:sp>
    </p:spTree>
    <p:custDataLst>
      <p:tags r:id="rId1"/>
    </p:custDataLst>
    <p:extLst>
      <p:ext uri="{BB962C8B-B14F-4D97-AF65-F5344CB8AC3E}">
        <p14:creationId xmlns:p14="http://schemas.microsoft.com/office/powerpoint/2010/main" val="2431134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33</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Express Direct Retro (EDR) Role</a:t>
            </a:r>
          </a:p>
        </p:txBody>
      </p:sp>
      <p:sp>
        <p:nvSpPr>
          <p:cNvPr id="7" name="Text Placeholder 6"/>
          <p:cNvSpPr>
            <a:spLocks noGrp="1"/>
          </p:cNvSpPr>
          <p:nvPr>
            <p:ph type="body" idx="1"/>
          </p:nvPr>
        </p:nvSpPr>
        <p:spPr>
          <a:xfrm>
            <a:off x="614560" y="1316736"/>
            <a:ext cx="11183711" cy="5425522"/>
          </a:xfrm>
        </p:spPr>
        <p:txBody>
          <a:bodyPr vert="horz" lIns="91440" tIns="45720" rIns="91440" bIns="45720" rtlCol="0" anchor="t">
            <a:normAutofit/>
          </a:bodyPr>
          <a:lstStyle/>
          <a:p>
            <a:pPr marL="0" lvl="0" indent="0">
              <a:buNone/>
            </a:pPr>
            <a:r>
              <a:rPr lang="en-US" sz="2400" b="1" dirty="0"/>
              <a:t>Expectation – </a:t>
            </a:r>
            <a:r>
              <a:rPr lang="en-US" sz="2400" dirty="0"/>
              <a:t>The EDR Role will be provisioned to those who use SPD functionality in the current state. This provisioning has already been performed based on the existing SPD user list and in consultation with Institute Budget and Administration Office (Commitment Accounting Team). </a:t>
            </a:r>
          </a:p>
          <a:p>
            <a:endParaRPr lang="en-US" sz="2400" dirty="0"/>
          </a:p>
        </p:txBody>
      </p:sp>
      <p:sp>
        <p:nvSpPr>
          <p:cNvPr id="5" name="Date Placeholder 4"/>
          <p:cNvSpPr>
            <a:spLocks noGrp="1"/>
          </p:cNvSpPr>
          <p:nvPr>
            <p:ph type="dt" sz="half" idx="12"/>
          </p:nvPr>
        </p:nvSpPr>
        <p:spPr/>
        <p:txBody>
          <a:bodyPr/>
          <a:lstStyle/>
          <a:p>
            <a:r>
              <a:rPr lang="en-US"/>
              <a:t>2/24/2020</a:t>
            </a:r>
            <a:endParaRPr lang="en-US" dirty="0"/>
          </a:p>
        </p:txBody>
      </p:sp>
    </p:spTree>
    <p:custDataLst>
      <p:tags r:id="rId1"/>
    </p:custDataLst>
    <p:extLst>
      <p:ext uri="{BB962C8B-B14F-4D97-AF65-F5344CB8AC3E}">
        <p14:creationId xmlns:p14="http://schemas.microsoft.com/office/powerpoint/2010/main" val="712234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34</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Summer Pay</a:t>
            </a:r>
          </a:p>
        </p:txBody>
      </p:sp>
      <p:sp>
        <p:nvSpPr>
          <p:cNvPr id="7" name="Text Placeholder 6"/>
          <p:cNvSpPr>
            <a:spLocks noGrp="1"/>
          </p:cNvSpPr>
          <p:nvPr>
            <p:ph type="body" idx="1"/>
          </p:nvPr>
        </p:nvSpPr>
        <p:spPr>
          <a:xfrm>
            <a:off x="614560" y="1316736"/>
            <a:ext cx="11183711" cy="5425522"/>
          </a:xfrm>
        </p:spPr>
        <p:txBody>
          <a:bodyPr vert="horz" lIns="91440" tIns="45720" rIns="91440" bIns="45720" rtlCol="0" anchor="t">
            <a:normAutofit/>
          </a:bodyPr>
          <a:lstStyle/>
          <a:p>
            <a:r>
              <a:rPr lang="en-US" sz="2400" dirty="0"/>
              <a:t>There are two roles that can be given to users of summer pay</a:t>
            </a:r>
          </a:p>
          <a:p>
            <a:pPr lvl="1"/>
            <a:r>
              <a:rPr lang="en-US" sz="2000" dirty="0"/>
              <a:t>BOR Payroll Summer Pay</a:t>
            </a:r>
          </a:p>
          <a:p>
            <a:pPr lvl="1"/>
            <a:r>
              <a:rPr lang="en-US" sz="2000" dirty="0"/>
              <a:t>BOR HR Job Summary Inquiry</a:t>
            </a:r>
          </a:p>
          <a:p>
            <a:pPr marL="0" indent="0">
              <a:buNone/>
            </a:pPr>
            <a:endParaRPr lang="en-US" sz="2400" dirty="0"/>
          </a:p>
          <a:p>
            <a:endParaRPr lang="en-US" sz="2400" dirty="0"/>
          </a:p>
        </p:txBody>
      </p:sp>
      <p:sp>
        <p:nvSpPr>
          <p:cNvPr id="5" name="Date Placeholder 4"/>
          <p:cNvSpPr>
            <a:spLocks noGrp="1"/>
          </p:cNvSpPr>
          <p:nvPr>
            <p:ph type="dt" sz="half" idx="12"/>
          </p:nvPr>
        </p:nvSpPr>
        <p:spPr/>
        <p:txBody>
          <a:bodyPr/>
          <a:lstStyle/>
          <a:p>
            <a:r>
              <a:rPr lang="en-US"/>
              <a:t>2/24/2020</a:t>
            </a:r>
            <a:endParaRPr lang="en-US" dirty="0"/>
          </a:p>
        </p:txBody>
      </p:sp>
      <p:pic>
        <p:nvPicPr>
          <p:cNvPr id="8" name="Picture 7">
            <a:extLst>
              <a:ext uri="{FF2B5EF4-FFF2-40B4-BE49-F238E27FC236}">
                <a16:creationId xmlns:a16="http://schemas.microsoft.com/office/drawing/2014/main" id="{315995C6-1971-084C-BC0F-447C5038F991}"/>
              </a:ext>
            </a:extLst>
          </p:cNvPr>
          <p:cNvPicPr>
            <a:picLocks noChangeAspect="1"/>
          </p:cNvPicPr>
          <p:nvPr/>
        </p:nvPicPr>
        <p:blipFill>
          <a:blip r:embed="rId4"/>
          <a:stretch>
            <a:fillRect/>
          </a:stretch>
        </p:blipFill>
        <p:spPr>
          <a:xfrm>
            <a:off x="1400367" y="2424700"/>
            <a:ext cx="8374110" cy="3747878"/>
          </a:xfrm>
          <a:prstGeom prst="rect">
            <a:avLst/>
          </a:prstGeom>
        </p:spPr>
      </p:pic>
    </p:spTree>
    <p:custDataLst>
      <p:tags r:id="rId1"/>
    </p:custDataLst>
    <p:extLst>
      <p:ext uri="{BB962C8B-B14F-4D97-AF65-F5344CB8AC3E}">
        <p14:creationId xmlns:p14="http://schemas.microsoft.com/office/powerpoint/2010/main" val="36060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35</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Summer Pay</a:t>
            </a:r>
          </a:p>
        </p:txBody>
      </p:sp>
      <p:sp>
        <p:nvSpPr>
          <p:cNvPr id="7" name="Text Placeholder 6"/>
          <p:cNvSpPr>
            <a:spLocks noGrp="1"/>
          </p:cNvSpPr>
          <p:nvPr>
            <p:ph type="body" idx="1"/>
          </p:nvPr>
        </p:nvSpPr>
        <p:spPr>
          <a:xfrm>
            <a:off x="614560" y="1316736"/>
            <a:ext cx="11183711" cy="5425522"/>
          </a:xfrm>
        </p:spPr>
        <p:txBody>
          <a:bodyPr vert="horz" lIns="91440" tIns="45720" rIns="91440" bIns="45720" rtlCol="0" anchor="t">
            <a:normAutofit/>
          </a:bodyPr>
          <a:lstStyle/>
          <a:p>
            <a:pPr marL="0" indent="0">
              <a:buNone/>
            </a:pPr>
            <a:r>
              <a:rPr lang="en-US" sz="2400" b="1" dirty="0"/>
              <a:t>Expectation – </a:t>
            </a:r>
            <a:r>
              <a:rPr lang="en-US" sz="2400" dirty="0"/>
              <a:t>Access to the Summer Pay roles (whether inquiry or entry) will be granted to existing users of the Summer Pay functionality in </a:t>
            </a:r>
            <a:r>
              <a:rPr lang="en-US" sz="2400" dirty="0" err="1"/>
              <a:t>GaTech’s</a:t>
            </a:r>
            <a:r>
              <a:rPr lang="en-US" sz="2400" dirty="0"/>
              <a:t> current instance of PeopleSoft. </a:t>
            </a:r>
            <a:endParaRPr lang="en-US" sz="2400" b="1" dirty="0"/>
          </a:p>
          <a:p>
            <a:endParaRPr lang="en-US" sz="2400" dirty="0"/>
          </a:p>
        </p:txBody>
      </p:sp>
      <p:sp>
        <p:nvSpPr>
          <p:cNvPr id="5" name="Date Placeholder 4"/>
          <p:cNvSpPr>
            <a:spLocks noGrp="1"/>
          </p:cNvSpPr>
          <p:nvPr>
            <p:ph type="dt" sz="half" idx="12"/>
          </p:nvPr>
        </p:nvSpPr>
        <p:spPr/>
        <p:txBody>
          <a:bodyPr/>
          <a:lstStyle/>
          <a:p>
            <a:r>
              <a:rPr lang="en-US"/>
              <a:t>2/24/2020</a:t>
            </a:r>
            <a:endParaRPr lang="en-US" dirty="0"/>
          </a:p>
        </p:txBody>
      </p:sp>
    </p:spTree>
    <p:custDataLst>
      <p:tags r:id="rId1"/>
    </p:custDataLst>
    <p:extLst>
      <p:ext uri="{BB962C8B-B14F-4D97-AF65-F5344CB8AC3E}">
        <p14:creationId xmlns:p14="http://schemas.microsoft.com/office/powerpoint/2010/main" val="2362531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36</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Level 1 &amp; Level 2 Approver</a:t>
            </a:r>
          </a:p>
        </p:txBody>
      </p:sp>
      <p:sp>
        <p:nvSpPr>
          <p:cNvPr id="7" name="Text Placeholder 6"/>
          <p:cNvSpPr>
            <a:spLocks noGrp="1"/>
          </p:cNvSpPr>
          <p:nvPr>
            <p:ph type="body" idx="1"/>
          </p:nvPr>
        </p:nvSpPr>
        <p:spPr>
          <a:xfrm>
            <a:off x="614560" y="1316736"/>
            <a:ext cx="11183711" cy="5425522"/>
          </a:xfrm>
        </p:spPr>
        <p:txBody>
          <a:bodyPr vert="horz" lIns="91440" tIns="45720" rIns="91440" bIns="45720" rtlCol="0" anchor="t">
            <a:normAutofit/>
          </a:bodyPr>
          <a:lstStyle/>
          <a:p>
            <a:pPr marL="0" indent="0">
              <a:buNone/>
            </a:pPr>
            <a:r>
              <a:rPr lang="en-US" sz="2400" b="1" dirty="0"/>
              <a:t>Who gets this role:</a:t>
            </a:r>
          </a:p>
          <a:p>
            <a:r>
              <a:rPr lang="en-US" sz="2400" dirty="0"/>
              <a:t>This role is granted at Level 1 to the HR Approver at the decentralized level and at Level 2 to the Finance Approver at the decentralized level </a:t>
            </a:r>
          </a:p>
          <a:p>
            <a:pPr marL="0" indent="0">
              <a:buNone/>
            </a:pPr>
            <a:endParaRPr lang="en-US" sz="2400" dirty="0"/>
          </a:p>
          <a:p>
            <a:pPr marL="0" indent="0">
              <a:buNone/>
            </a:pPr>
            <a:r>
              <a:rPr lang="en-US" sz="2400" b="1" dirty="0"/>
              <a:t>What can this role see:</a:t>
            </a:r>
          </a:p>
          <a:p>
            <a:r>
              <a:rPr lang="en-US" sz="2400" dirty="0"/>
              <a:t>Approvers see pending transactions awaiting approvals</a:t>
            </a:r>
          </a:p>
          <a:p>
            <a:r>
              <a:rPr lang="en-US" sz="2400" dirty="0"/>
              <a:t>Approvers can see before and after details applicable to the transaction</a:t>
            </a:r>
          </a:p>
          <a:p>
            <a:pPr lvl="1"/>
            <a:r>
              <a:rPr lang="en-US" sz="2000" dirty="0"/>
              <a:t>For example, if there is a compensation change the Approvers will see the salary details</a:t>
            </a:r>
          </a:p>
          <a:p>
            <a:r>
              <a:rPr lang="en-US" sz="2400" dirty="0"/>
              <a:t>In general, Approvers are not able to see the same information that a Manager/Provisioned Initiator can see unless they are also either a Manager or a Provisioned Initiator</a:t>
            </a:r>
            <a:endParaRPr lang="en-US" sz="2000" dirty="0"/>
          </a:p>
          <a:p>
            <a:r>
              <a:rPr lang="en-US" sz="2400" dirty="0"/>
              <a:t>There is access to queries in PeopleSoft to support approval activities </a:t>
            </a:r>
          </a:p>
          <a:p>
            <a:endParaRPr lang="en-US" sz="2400" dirty="0"/>
          </a:p>
          <a:p>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000" dirty="0"/>
          </a:p>
        </p:txBody>
      </p:sp>
      <p:sp>
        <p:nvSpPr>
          <p:cNvPr id="5" name="Date Placeholder 4"/>
          <p:cNvSpPr>
            <a:spLocks noGrp="1"/>
          </p:cNvSpPr>
          <p:nvPr>
            <p:ph type="dt" sz="half" idx="12"/>
          </p:nvPr>
        </p:nvSpPr>
        <p:spPr/>
        <p:txBody>
          <a:bodyPr/>
          <a:lstStyle/>
          <a:p>
            <a:r>
              <a:rPr lang="en-US"/>
              <a:t>2/24/2020</a:t>
            </a:r>
            <a:endParaRPr lang="en-US" dirty="0"/>
          </a:p>
        </p:txBody>
      </p:sp>
    </p:spTree>
    <p:custDataLst>
      <p:tags r:id="rId1"/>
    </p:custDataLst>
    <p:extLst>
      <p:ext uri="{BB962C8B-B14F-4D97-AF65-F5344CB8AC3E}">
        <p14:creationId xmlns:p14="http://schemas.microsoft.com/office/powerpoint/2010/main" val="4123717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37</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Level 1 &amp; 2 Approvers</a:t>
            </a:r>
          </a:p>
        </p:txBody>
      </p:sp>
      <p:sp>
        <p:nvSpPr>
          <p:cNvPr id="7" name="Text Placeholder 6"/>
          <p:cNvSpPr>
            <a:spLocks noGrp="1"/>
          </p:cNvSpPr>
          <p:nvPr>
            <p:ph type="body" idx="1"/>
          </p:nvPr>
        </p:nvSpPr>
        <p:spPr>
          <a:xfrm>
            <a:off x="614560" y="1316736"/>
            <a:ext cx="11183711" cy="5425522"/>
          </a:xfrm>
        </p:spPr>
        <p:txBody>
          <a:bodyPr vert="horz" lIns="91440" tIns="45720" rIns="91440" bIns="45720" rtlCol="0" anchor="t">
            <a:normAutofit/>
          </a:bodyPr>
          <a:lstStyle/>
          <a:p>
            <a:pPr marL="0" indent="0">
              <a:buNone/>
            </a:pPr>
            <a:r>
              <a:rPr lang="en-US" sz="2400" b="1" dirty="0"/>
              <a:t>What can this role do:</a:t>
            </a:r>
          </a:p>
          <a:p>
            <a:r>
              <a:rPr lang="en-US" sz="2400" dirty="0"/>
              <a:t>Approve transactions (any type) </a:t>
            </a:r>
          </a:p>
          <a:p>
            <a:r>
              <a:rPr lang="en-US" sz="2400" dirty="0"/>
              <a:t>Deny transactions back to the initiator if the transaction is not complete and compliant, with comments</a:t>
            </a:r>
          </a:p>
          <a:p>
            <a:r>
              <a:rPr lang="en-US" sz="2400" dirty="0"/>
              <a:t>If an Approver acts on a transaction they will be able to view their own history</a:t>
            </a:r>
          </a:p>
          <a:p>
            <a:pPr lvl="1"/>
            <a:r>
              <a:rPr lang="en-US" sz="2000" dirty="0"/>
              <a:t>However, if someone else in the approver pool approved/denied the transaction, they will not be able to see the transaction history</a:t>
            </a:r>
          </a:p>
          <a:p>
            <a:pPr marL="0" indent="0">
              <a:buNone/>
            </a:pPr>
            <a:endParaRPr lang="en-US" sz="2400" dirty="0"/>
          </a:p>
        </p:txBody>
      </p:sp>
      <p:sp>
        <p:nvSpPr>
          <p:cNvPr id="5" name="Date Placeholder 4"/>
          <p:cNvSpPr>
            <a:spLocks noGrp="1"/>
          </p:cNvSpPr>
          <p:nvPr>
            <p:ph type="dt" sz="half" idx="12"/>
          </p:nvPr>
        </p:nvSpPr>
        <p:spPr/>
        <p:txBody>
          <a:bodyPr/>
          <a:lstStyle/>
          <a:p>
            <a:r>
              <a:rPr lang="en-US"/>
              <a:t>2/24/2020</a:t>
            </a:r>
            <a:endParaRPr lang="en-US" dirty="0"/>
          </a:p>
        </p:txBody>
      </p:sp>
    </p:spTree>
    <p:custDataLst>
      <p:tags r:id="rId1"/>
    </p:custDataLst>
    <p:extLst>
      <p:ext uri="{BB962C8B-B14F-4D97-AF65-F5344CB8AC3E}">
        <p14:creationId xmlns:p14="http://schemas.microsoft.com/office/powerpoint/2010/main" val="278106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38</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Level 1 &amp; 2 Approvers</a:t>
            </a:r>
          </a:p>
        </p:txBody>
      </p:sp>
      <p:sp>
        <p:nvSpPr>
          <p:cNvPr id="7" name="Text Placeholder 6"/>
          <p:cNvSpPr>
            <a:spLocks noGrp="1"/>
          </p:cNvSpPr>
          <p:nvPr>
            <p:ph type="body" idx="1"/>
          </p:nvPr>
        </p:nvSpPr>
        <p:spPr>
          <a:xfrm>
            <a:off x="614560" y="1316736"/>
            <a:ext cx="11183711" cy="5425522"/>
          </a:xfrm>
        </p:spPr>
        <p:txBody>
          <a:bodyPr vert="horz" lIns="91440" tIns="45720" rIns="91440" bIns="45720" rtlCol="0" anchor="t">
            <a:normAutofit/>
          </a:bodyPr>
          <a:lstStyle/>
          <a:p>
            <a:pPr marL="0" indent="0">
              <a:buNone/>
            </a:pPr>
            <a:r>
              <a:rPr lang="en-US" sz="2400" b="1" dirty="0"/>
              <a:t>Note</a:t>
            </a:r>
            <a:r>
              <a:rPr lang="en-US" sz="2000" b="1" dirty="0"/>
              <a:t>:</a:t>
            </a:r>
          </a:p>
          <a:p>
            <a:r>
              <a:rPr lang="en-US" sz="2400" dirty="0"/>
              <a:t>If a department chooses to only utilize Level 1 (HR), the expectation will be that the Level 1 Approver will ad-hoc in Finance Approvers for a specified list of MSS transactions</a:t>
            </a:r>
          </a:p>
          <a:p>
            <a:r>
              <a:rPr lang="en-US" sz="2400" dirty="0"/>
              <a:t>Approvers will be able to approve transactions that they have initiated, though they will not be able to approve transactions that they have initiated on themselves (this is what is referred to as “self-initiated”)</a:t>
            </a:r>
          </a:p>
          <a:p>
            <a:r>
              <a:rPr lang="en-US" sz="2400" dirty="0"/>
              <a:t>If an Approver approves a transaction for someone other than themselves (which they did in fact initiate), then this transaction will be denied centrally and sent back for resubmission</a:t>
            </a:r>
          </a:p>
          <a:p>
            <a:r>
              <a:rPr lang="en-US" sz="2400" dirty="0"/>
              <a:t>Approvers will need to ensure when they are monitoring their worklist so that they are </a:t>
            </a:r>
            <a:r>
              <a:rPr lang="en-US" sz="2400" u="sng" dirty="0"/>
              <a:t>not</a:t>
            </a:r>
            <a:r>
              <a:rPr lang="en-US" sz="2400" dirty="0"/>
              <a:t> approving transactions that they have initiated to ensure that the transaction can be successfully approved centrally</a:t>
            </a:r>
          </a:p>
          <a:p>
            <a:endParaRPr lang="en-US" sz="2400" dirty="0"/>
          </a:p>
          <a:p>
            <a:pPr marL="0" indent="0">
              <a:buNone/>
            </a:pPr>
            <a:endParaRPr lang="en-US" sz="2400" dirty="0"/>
          </a:p>
        </p:txBody>
      </p:sp>
      <p:sp>
        <p:nvSpPr>
          <p:cNvPr id="5" name="Date Placeholder 4"/>
          <p:cNvSpPr>
            <a:spLocks noGrp="1"/>
          </p:cNvSpPr>
          <p:nvPr>
            <p:ph type="dt" sz="half" idx="12"/>
          </p:nvPr>
        </p:nvSpPr>
        <p:spPr/>
        <p:txBody>
          <a:bodyPr/>
          <a:lstStyle/>
          <a:p>
            <a:r>
              <a:rPr lang="en-US"/>
              <a:t>2/24/2020</a:t>
            </a:r>
            <a:endParaRPr lang="en-US" dirty="0"/>
          </a:p>
        </p:txBody>
      </p:sp>
    </p:spTree>
    <p:custDataLst>
      <p:tags r:id="rId1"/>
    </p:custDataLst>
    <p:extLst>
      <p:ext uri="{BB962C8B-B14F-4D97-AF65-F5344CB8AC3E}">
        <p14:creationId xmlns:p14="http://schemas.microsoft.com/office/powerpoint/2010/main" val="1296341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39</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Level 1 &amp; 2 Approvers</a:t>
            </a:r>
          </a:p>
        </p:txBody>
      </p:sp>
      <p:sp>
        <p:nvSpPr>
          <p:cNvPr id="7" name="Text Placeholder 6"/>
          <p:cNvSpPr>
            <a:spLocks noGrp="1"/>
          </p:cNvSpPr>
          <p:nvPr>
            <p:ph type="body" idx="1"/>
          </p:nvPr>
        </p:nvSpPr>
        <p:spPr>
          <a:xfrm>
            <a:off x="614560" y="1316736"/>
            <a:ext cx="11183711" cy="5425522"/>
          </a:xfrm>
        </p:spPr>
        <p:txBody>
          <a:bodyPr vert="horz" lIns="91440" tIns="45720" rIns="91440" bIns="45720" rtlCol="0" anchor="t">
            <a:normAutofit/>
          </a:bodyPr>
          <a:lstStyle/>
          <a:p>
            <a:pPr marL="0" indent="0">
              <a:buNone/>
            </a:pPr>
            <a:r>
              <a:rPr lang="en-US" sz="2400" b="1" dirty="0"/>
              <a:t>Note – </a:t>
            </a:r>
            <a:r>
              <a:rPr lang="en-US" sz="2400" dirty="0"/>
              <a:t>E</a:t>
            </a:r>
            <a:r>
              <a:rPr lang="en-US" sz="2300" dirty="0"/>
              <a:t>mail notifications are turned on globally for OneUSG. This means that approvers will receive emails corresponding to every notification, related to that employee, in the system. To manage the high number of emails, users can set a rule in their Outlook to have all OneUSG emails routed to a separate folder. In the system, users can filter the transactions waiting their approval by transaction type, date routed and requestor.</a:t>
            </a:r>
          </a:p>
          <a:p>
            <a:pPr marL="0" indent="0">
              <a:buNone/>
            </a:pPr>
            <a:endParaRPr lang="en-US" sz="2400" b="1" dirty="0"/>
          </a:p>
          <a:p>
            <a:pPr marL="0" indent="0">
              <a:buNone/>
            </a:pPr>
            <a:r>
              <a:rPr lang="en-US" sz="2400" b="1" dirty="0"/>
              <a:t>Expectation – </a:t>
            </a:r>
            <a:r>
              <a:rPr lang="en-US" sz="2300" dirty="0"/>
              <a:t>Approver roles should be granted to those with the requisite HR and Finance policy expertise to review and audit transactions for completeness and compliance once submitted by either a Manager or an Initiator. HR and Finance Leadership will review suggested Approvers for current state compliance*. </a:t>
            </a:r>
          </a:p>
          <a:p>
            <a:pPr marL="0" indent="0">
              <a:buNone/>
            </a:pPr>
            <a:endParaRPr lang="en-US" sz="2000" dirty="0"/>
          </a:p>
          <a:p>
            <a:pPr marL="0" indent="0">
              <a:buNone/>
            </a:pPr>
            <a:r>
              <a:rPr lang="en-US" sz="1700" dirty="0"/>
              <a:t>* Individuals should not serve as both Level 1 and Level 2 Approvers without a justification. (e.g. if an employee serves in both an HR and Finance role, they can serve in both Level 1 and Level 2. However, system functionality will not allow the employee to approve at both Level 1 and Level 2 on the same transaction.)</a:t>
            </a:r>
          </a:p>
        </p:txBody>
      </p:sp>
      <p:sp>
        <p:nvSpPr>
          <p:cNvPr id="5" name="Date Placeholder 4"/>
          <p:cNvSpPr>
            <a:spLocks noGrp="1"/>
          </p:cNvSpPr>
          <p:nvPr>
            <p:ph type="dt" sz="half" idx="12"/>
          </p:nvPr>
        </p:nvSpPr>
        <p:spPr/>
        <p:txBody>
          <a:bodyPr/>
          <a:lstStyle/>
          <a:p>
            <a:r>
              <a:rPr lang="en-US"/>
              <a:t>2/24/2020</a:t>
            </a:r>
            <a:endParaRPr lang="en-US" dirty="0"/>
          </a:p>
        </p:txBody>
      </p:sp>
    </p:spTree>
    <p:custDataLst>
      <p:tags r:id="rId1"/>
    </p:custDataLst>
    <p:extLst>
      <p:ext uri="{BB962C8B-B14F-4D97-AF65-F5344CB8AC3E}">
        <p14:creationId xmlns:p14="http://schemas.microsoft.com/office/powerpoint/2010/main" val="1952407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4</a:t>
            </a:fld>
            <a:endParaRPr lang="en-US"/>
          </a:p>
        </p:txBody>
      </p:sp>
      <p:sp>
        <p:nvSpPr>
          <p:cNvPr id="3" name="Footer Placeholder 2"/>
          <p:cNvSpPr>
            <a:spLocks noGrp="1"/>
          </p:cNvSpPr>
          <p:nvPr>
            <p:ph type="ftr" sz="quarter" idx="11"/>
          </p:nvPr>
        </p:nvSpPr>
        <p:spPr/>
        <p:txBody>
          <a:bodyPr/>
          <a:lstStyle/>
          <a:p>
            <a:pPr algn="ctr"/>
            <a:r>
              <a:rPr lang="en-US"/>
              <a:t>University System of Georgia Institution</a:t>
            </a:r>
          </a:p>
        </p:txBody>
      </p:sp>
      <p:sp>
        <p:nvSpPr>
          <p:cNvPr id="4" name="Text Placeholder 3"/>
          <p:cNvSpPr>
            <a:spLocks noGrp="1"/>
          </p:cNvSpPr>
          <p:nvPr>
            <p:ph type="body" idx="1"/>
          </p:nvPr>
        </p:nvSpPr>
        <p:spPr>
          <a:xfrm>
            <a:off x="1072892" y="1826877"/>
            <a:ext cx="2770909" cy="600363"/>
          </a:xfrm>
        </p:spPr>
        <p:txBody>
          <a:bodyPr vert="horz" lIns="91440" tIns="45720" rIns="91440" bIns="45720" rtlCol="0" anchor="t">
            <a:normAutofit/>
          </a:bodyPr>
          <a:lstStyle/>
          <a:p>
            <a:r>
              <a:rPr lang="en-US" dirty="0">
                <a:solidFill>
                  <a:srgbClr val="FF0000"/>
                </a:solidFill>
              </a:rPr>
              <a:t>2/24/2020</a:t>
            </a:r>
            <a:r>
              <a:rPr lang="en-US" dirty="0"/>
              <a:t>.</a:t>
            </a:r>
          </a:p>
        </p:txBody>
      </p:sp>
      <p:sp>
        <p:nvSpPr>
          <p:cNvPr id="5" name="Date Placeholder 4"/>
          <p:cNvSpPr>
            <a:spLocks noGrp="1"/>
          </p:cNvSpPr>
          <p:nvPr>
            <p:ph type="dt" sz="half" idx="12"/>
          </p:nvPr>
        </p:nvSpPr>
        <p:spPr/>
        <p:txBody>
          <a:bodyPr/>
          <a:lstStyle/>
          <a:p>
            <a:r>
              <a:rPr lang="en-US"/>
              <a:t>2/24/2020</a:t>
            </a:r>
          </a:p>
        </p:txBody>
      </p:sp>
    </p:spTree>
    <p:custDataLst>
      <p:tags r:id="rId1"/>
    </p:custDataLst>
    <p:extLst>
      <p:ext uri="{BB962C8B-B14F-4D97-AF65-F5344CB8AC3E}">
        <p14:creationId xmlns:p14="http://schemas.microsoft.com/office/powerpoint/2010/main" val="782484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40</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Time and Absence Approver</a:t>
            </a:r>
          </a:p>
        </p:txBody>
      </p:sp>
      <p:sp>
        <p:nvSpPr>
          <p:cNvPr id="7" name="Text Placeholder 6"/>
          <p:cNvSpPr>
            <a:spLocks noGrp="1"/>
          </p:cNvSpPr>
          <p:nvPr>
            <p:ph type="body" idx="1"/>
          </p:nvPr>
        </p:nvSpPr>
        <p:spPr>
          <a:xfrm>
            <a:off x="614560" y="1224270"/>
            <a:ext cx="11183711" cy="5425522"/>
          </a:xfrm>
        </p:spPr>
        <p:txBody>
          <a:bodyPr vert="horz" lIns="91440" tIns="45720" rIns="91440" bIns="45720" rtlCol="0" anchor="t">
            <a:normAutofit lnSpcReduction="10000"/>
          </a:bodyPr>
          <a:lstStyle/>
          <a:p>
            <a:pPr marL="0" indent="0">
              <a:buNone/>
            </a:pPr>
            <a:r>
              <a:rPr lang="en-US" sz="2400" b="1" dirty="0"/>
              <a:t>Who can have this role:</a:t>
            </a:r>
            <a:endParaRPr lang="en-US" sz="2400" dirty="0"/>
          </a:p>
          <a:p>
            <a:r>
              <a:rPr lang="en-US" sz="2400" dirty="0"/>
              <a:t>The Time and Absence Approver assignment is controlled at the institution by the Time and Labor team on the Maintain Time Reporter Data page but is initiated as an MSS transaction</a:t>
            </a:r>
          </a:p>
          <a:p>
            <a:r>
              <a:rPr lang="en-US" sz="2400" dirty="0"/>
              <a:t>The security role (BOR TA Approver), creation of the Time and Labor Permission List, and assignment of the dynamic group will all be done dynamically by the system</a:t>
            </a:r>
          </a:p>
          <a:p>
            <a:pPr marL="0" indent="0">
              <a:buNone/>
            </a:pPr>
            <a:endParaRPr lang="en-US" sz="2400" dirty="0"/>
          </a:p>
          <a:p>
            <a:pPr marL="0" indent="0">
              <a:buNone/>
            </a:pPr>
            <a:r>
              <a:rPr lang="en-US" sz="2400" b="1" dirty="0"/>
              <a:t>What can this role do:</a:t>
            </a:r>
          </a:p>
          <a:p>
            <a:r>
              <a:rPr lang="en-US" sz="2400" dirty="0"/>
              <a:t>A Time and Absence Approver can approve and edit time and absence requests for an individual(s) who is not their direct report</a:t>
            </a:r>
          </a:p>
          <a:p>
            <a:pPr lvl="1"/>
            <a:r>
              <a:rPr lang="en-US" sz="2000" dirty="0"/>
              <a:t>If granted the Time and Absence Approver role, the user is also dynamically granted the Time and Absence Editor role (more details on next slide)</a:t>
            </a:r>
          </a:p>
          <a:p>
            <a:r>
              <a:rPr lang="en-US" sz="2400" dirty="0"/>
              <a:t>Time &amp; Absence Approvers are setup on the individual employee level</a:t>
            </a:r>
          </a:p>
          <a:p>
            <a:pPr lvl="1"/>
            <a:r>
              <a:rPr lang="en-US" sz="2000" dirty="0"/>
              <a:t>e.g. a user can be a Time &amp; Absence approver for a specific employee(s) not for a specific department(s)</a:t>
            </a:r>
          </a:p>
        </p:txBody>
      </p:sp>
      <p:sp>
        <p:nvSpPr>
          <p:cNvPr id="5" name="Date Placeholder 4"/>
          <p:cNvSpPr>
            <a:spLocks noGrp="1"/>
          </p:cNvSpPr>
          <p:nvPr>
            <p:ph type="dt" sz="half" idx="12"/>
          </p:nvPr>
        </p:nvSpPr>
        <p:spPr/>
        <p:txBody>
          <a:bodyPr/>
          <a:lstStyle/>
          <a:p>
            <a:r>
              <a:rPr lang="en-US"/>
              <a:t>2/24/2020</a:t>
            </a:r>
            <a:endParaRPr lang="en-US" dirty="0"/>
          </a:p>
        </p:txBody>
      </p:sp>
    </p:spTree>
    <p:custDataLst>
      <p:tags r:id="rId1"/>
    </p:custDataLst>
    <p:extLst>
      <p:ext uri="{BB962C8B-B14F-4D97-AF65-F5344CB8AC3E}">
        <p14:creationId xmlns:p14="http://schemas.microsoft.com/office/powerpoint/2010/main" val="983405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41</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Time and Absence Approver</a:t>
            </a:r>
          </a:p>
        </p:txBody>
      </p:sp>
      <p:sp>
        <p:nvSpPr>
          <p:cNvPr id="7" name="Text Placeholder 6"/>
          <p:cNvSpPr>
            <a:spLocks noGrp="1"/>
          </p:cNvSpPr>
          <p:nvPr>
            <p:ph type="body" idx="1"/>
          </p:nvPr>
        </p:nvSpPr>
        <p:spPr>
          <a:xfrm>
            <a:off x="614560" y="1285914"/>
            <a:ext cx="11183711" cy="5425522"/>
          </a:xfrm>
        </p:spPr>
        <p:txBody>
          <a:bodyPr vert="horz" lIns="91440" tIns="45720" rIns="91440" bIns="45720" rtlCol="0" anchor="t">
            <a:normAutofit/>
          </a:bodyPr>
          <a:lstStyle/>
          <a:p>
            <a:pPr marL="0" indent="0">
              <a:buNone/>
            </a:pPr>
            <a:r>
              <a:rPr lang="en-US" sz="2400" b="1" dirty="0"/>
              <a:t>Note:</a:t>
            </a:r>
          </a:p>
          <a:p>
            <a:r>
              <a:rPr lang="en-US" sz="2400" dirty="0"/>
              <a:t>The default in OneUSG Connect is that direct supervisors will be approving the time of their direct reports. Unlike Manager Self Service transactions, managers will </a:t>
            </a:r>
            <a:r>
              <a:rPr lang="en-US" sz="2400" u="sng" dirty="0"/>
              <a:t>only</a:t>
            </a:r>
            <a:r>
              <a:rPr lang="en-US" sz="2400" dirty="0"/>
              <a:t> be able to see and approve time for their direct reports (they will not be able to see and approve time for their direct reports’ direct reports).</a:t>
            </a:r>
          </a:p>
        </p:txBody>
      </p:sp>
      <p:sp>
        <p:nvSpPr>
          <p:cNvPr id="5" name="Date Placeholder 4"/>
          <p:cNvSpPr>
            <a:spLocks noGrp="1"/>
          </p:cNvSpPr>
          <p:nvPr>
            <p:ph type="dt" sz="half" idx="12"/>
          </p:nvPr>
        </p:nvSpPr>
        <p:spPr/>
        <p:txBody>
          <a:bodyPr/>
          <a:lstStyle/>
          <a:p>
            <a:r>
              <a:rPr lang="en-US"/>
              <a:t>2/24/2020</a:t>
            </a:r>
            <a:endParaRPr lang="en-US" dirty="0"/>
          </a:p>
        </p:txBody>
      </p:sp>
    </p:spTree>
    <p:custDataLst>
      <p:tags r:id="rId1"/>
    </p:custDataLst>
    <p:extLst>
      <p:ext uri="{BB962C8B-B14F-4D97-AF65-F5344CB8AC3E}">
        <p14:creationId xmlns:p14="http://schemas.microsoft.com/office/powerpoint/2010/main" val="3347348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42</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Time and Absence Editor</a:t>
            </a:r>
          </a:p>
        </p:txBody>
      </p:sp>
      <p:sp>
        <p:nvSpPr>
          <p:cNvPr id="7" name="Text Placeholder 6"/>
          <p:cNvSpPr>
            <a:spLocks noGrp="1"/>
          </p:cNvSpPr>
          <p:nvPr>
            <p:ph type="body" idx="1"/>
          </p:nvPr>
        </p:nvSpPr>
        <p:spPr>
          <a:xfrm>
            <a:off x="614560" y="1275640"/>
            <a:ext cx="11183711" cy="5425522"/>
          </a:xfrm>
        </p:spPr>
        <p:txBody>
          <a:bodyPr vert="horz" lIns="91440" tIns="45720" rIns="91440" bIns="45720" rtlCol="0" anchor="t">
            <a:normAutofit/>
          </a:bodyPr>
          <a:lstStyle/>
          <a:p>
            <a:pPr marL="0" lvl="0" indent="0">
              <a:buNone/>
            </a:pPr>
            <a:r>
              <a:rPr lang="en-US" sz="2400" b="1" dirty="0"/>
              <a:t>Who gets this role:</a:t>
            </a:r>
          </a:p>
          <a:p>
            <a:r>
              <a:rPr lang="en-US" sz="2400" dirty="0"/>
              <a:t>Time and Absence Editor is automatically given to Managers and Time and Absence Approvers</a:t>
            </a:r>
            <a:endParaRPr lang="en-US" dirty="0"/>
          </a:p>
          <a:p>
            <a:r>
              <a:rPr lang="en-US" sz="2400" dirty="0"/>
              <a:t>Time and Absence Editor may be requested by a department(s) that needs additional support managing their timesheet transactional volume</a:t>
            </a:r>
          </a:p>
          <a:p>
            <a:pPr lvl="1"/>
            <a:r>
              <a:rPr lang="en-US" sz="2000" dirty="0"/>
              <a:t>New requests should be submitted to the Payroll Time and Labor team post-go-live via a ServiceNow ticket</a:t>
            </a:r>
          </a:p>
          <a:p>
            <a:r>
              <a:rPr lang="en-US" sz="2400" dirty="0"/>
              <a:t>If the user is not dynamically either a Manager or Time and Absence Approver, then they must be assigned the BOR TA Approver role (lesser of the two roles) and given the correct row level security</a:t>
            </a:r>
          </a:p>
          <a:p>
            <a:pPr marL="0" lvl="0" indent="0">
              <a:buNone/>
            </a:pPr>
            <a:endParaRPr lang="en-US" sz="2400" dirty="0"/>
          </a:p>
          <a:p>
            <a:pPr marL="0" lvl="0" indent="0">
              <a:buNone/>
            </a:pPr>
            <a:r>
              <a:rPr lang="en-US" sz="2400" b="1" dirty="0"/>
              <a:t>What can this role do:</a:t>
            </a:r>
          </a:p>
          <a:p>
            <a:pPr lvl="0"/>
            <a:r>
              <a:rPr lang="en-US" sz="2400" dirty="0"/>
              <a:t>Time and Absence Editors have access to only edit time/absences for employees in specific departments</a:t>
            </a:r>
          </a:p>
        </p:txBody>
      </p:sp>
      <p:sp>
        <p:nvSpPr>
          <p:cNvPr id="5" name="Date Placeholder 4"/>
          <p:cNvSpPr>
            <a:spLocks noGrp="1"/>
          </p:cNvSpPr>
          <p:nvPr>
            <p:ph type="dt" sz="half" idx="12"/>
          </p:nvPr>
        </p:nvSpPr>
        <p:spPr/>
        <p:txBody>
          <a:bodyPr/>
          <a:lstStyle/>
          <a:p>
            <a:r>
              <a:rPr lang="en-US"/>
              <a:t>2/24/2020</a:t>
            </a:r>
            <a:endParaRPr lang="en-US" dirty="0"/>
          </a:p>
        </p:txBody>
      </p:sp>
    </p:spTree>
    <p:custDataLst>
      <p:tags r:id="rId1"/>
    </p:custDataLst>
    <p:extLst>
      <p:ext uri="{BB962C8B-B14F-4D97-AF65-F5344CB8AC3E}">
        <p14:creationId xmlns:p14="http://schemas.microsoft.com/office/powerpoint/2010/main" val="36147686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43</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Time and Absence Editor</a:t>
            </a:r>
          </a:p>
        </p:txBody>
      </p:sp>
      <p:sp>
        <p:nvSpPr>
          <p:cNvPr id="7" name="Text Placeholder 6"/>
          <p:cNvSpPr>
            <a:spLocks noGrp="1"/>
          </p:cNvSpPr>
          <p:nvPr>
            <p:ph type="body" idx="1"/>
          </p:nvPr>
        </p:nvSpPr>
        <p:spPr>
          <a:xfrm>
            <a:off x="614560" y="1275640"/>
            <a:ext cx="11183711" cy="5425522"/>
          </a:xfrm>
        </p:spPr>
        <p:txBody>
          <a:bodyPr vert="horz" lIns="91440" tIns="45720" rIns="91440" bIns="45720" rtlCol="0" anchor="t">
            <a:normAutofit/>
          </a:bodyPr>
          <a:lstStyle/>
          <a:p>
            <a:pPr marL="0" lvl="0" indent="0">
              <a:buNone/>
            </a:pPr>
            <a:r>
              <a:rPr lang="en-US" sz="2400" b="1" dirty="0"/>
              <a:t>Example:</a:t>
            </a:r>
          </a:p>
          <a:p>
            <a:r>
              <a:rPr lang="en-US" sz="2400" dirty="0"/>
              <a:t>If a faculty member decides not to have Time &amp; Absence Approver for their direct reports, they will be solely responsible for approving their direct reports’ time. If the faculty member is out or unavailable and has not delegated their Time and Absence authority, there will not be an employee to edit time. In current state, students go to administrative or finance employees in their department if they missed a punch and these employees edit the timesheets. This is an appropriate example where these individuals should be provisioned with the Time and Absence Editor role in OneUSG Connect.</a:t>
            </a:r>
          </a:p>
        </p:txBody>
      </p:sp>
      <p:sp>
        <p:nvSpPr>
          <p:cNvPr id="5" name="Date Placeholder 4"/>
          <p:cNvSpPr>
            <a:spLocks noGrp="1"/>
          </p:cNvSpPr>
          <p:nvPr>
            <p:ph type="dt" sz="half" idx="12"/>
          </p:nvPr>
        </p:nvSpPr>
        <p:spPr/>
        <p:txBody>
          <a:bodyPr/>
          <a:lstStyle/>
          <a:p>
            <a:r>
              <a:rPr lang="en-US"/>
              <a:t>2/24/2020</a:t>
            </a:r>
            <a:endParaRPr lang="en-US" dirty="0"/>
          </a:p>
        </p:txBody>
      </p:sp>
    </p:spTree>
    <p:custDataLst>
      <p:tags r:id="rId1"/>
    </p:custDataLst>
    <p:extLst>
      <p:ext uri="{BB962C8B-B14F-4D97-AF65-F5344CB8AC3E}">
        <p14:creationId xmlns:p14="http://schemas.microsoft.com/office/powerpoint/2010/main" val="155217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3478F2-7509-47E0-AD3C-649CF21AC20F}"/>
              </a:ext>
            </a:extLst>
          </p:cNvPr>
          <p:cNvSpPr>
            <a:spLocks noGrp="1"/>
          </p:cNvSpPr>
          <p:nvPr>
            <p:ph type="sldNum" sz="quarter" idx="11"/>
          </p:nvPr>
        </p:nvSpPr>
        <p:spPr/>
        <p:txBody>
          <a:bodyPr/>
          <a:lstStyle/>
          <a:p>
            <a:pPr algn="r"/>
            <a:fld id="{920E7BFD-8946-41E8-A498-F8C8925B8B74}" type="slidenum">
              <a:rPr lang="en-US" smtClean="0"/>
              <a:pPr algn="r"/>
              <a:t>44</a:t>
            </a:fld>
            <a:endParaRPr lang="en-US" dirty="0"/>
          </a:p>
        </p:txBody>
      </p:sp>
      <p:sp>
        <p:nvSpPr>
          <p:cNvPr id="3" name="Footer Placeholder 2">
            <a:extLst>
              <a:ext uri="{FF2B5EF4-FFF2-40B4-BE49-F238E27FC236}">
                <a16:creationId xmlns:a16="http://schemas.microsoft.com/office/drawing/2014/main" id="{B12F1F2B-BF01-43EC-BEEA-59FAA32B75EA}"/>
              </a:ext>
            </a:extLst>
          </p:cNvPr>
          <p:cNvSpPr>
            <a:spLocks noGrp="1"/>
          </p:cNvSpPr>
          <p:nvPr>
            <p:ph type="ftr" sz="quarter" idx="12"/>
          </p:nvPr>
        </p:nvSpPr>
        <p:spPr/>
        <p:txBody>
          <a:bodyPr/>
          <a:lstStyle/>
          <a:p>
            <a:pPr algn="ctr"/>
            <a:r>
              <a:rPr lang="en-US"/>
              <a:t>University System of Georgia Institution</a:t>
            </a:r>
            <a:endParaRPr lang="en-US" dirty="0"/>
          </a:p>
        </p:txBody>
      </p:sp>
      <p:sp>
        <p:nvSpPr>
          <p:cNvPr id="4" name="Title 3">
            <a:extLst>
              <a:ext uri="{FF2B5EF4-FFF2-40B4-BE49-F238E27FC236}">
                <a16:creationId xmlns:a16="http://schemas.microsoft.com/office/drawing/2014/main" id="{A7E07675-7E3C-47BA-AF7A-869937C54DD6}"/>
              </a:ext>
            </a:extLst>
          </p:cNvPr>
          <p:cNvSpPr>
            <a:spLocks noGrp="1"/>
          </p:cNvSpPr>
          <p:nvPr>
            <p:ph type="title"/>
          </p:nvPr>
        </p:nvSpPr>
        <p:spPr/>
        <p:txBody>
          <a:bodyPr/>
          <a:lstStyle/>
          <a:p>
            <a:r>
              <a:rPr lang="en-US" dirty="0"/>
              <a:t>Query Access</a:t>
            </a:r>
          </a:p>
        </p:txBody>
      </p:sp>
      <p:sp>
        <p:nvSpPr>
          <p:cNvPr id="5" name="Date Placeholder 4">
            <a:extLst>
              <a:ext uri="{FF2B5EF4-FFF2-40B4-BE49-F238E27FC236}">
                <a16:creationId xmlns:a16="http://schemas.microsoft.com/office/drawing/2014/main" id="{01FD0814-8A66-4814-A0A2-3E54BE448585}"/>
              </a:ext>
            </a:extLst>
          </p:cNvPr>
          <p:cNvSpPr>
            <a:spLocks noGrp="1"/>
          </p:cNvSpPr>
          <p:nvPr>
            <p:ph type="dt" sz="half" idx="2"/>
          </p:nvPr>
        </p:nvSpPr>
        <p:spPr/>
        <p:txBody>
          <a:bodyPr/>
          <a:lstStyle/>
          <a:p>
            <a:r>
              <a:rPr lang="en-US"/>
              <a:t>2/24/2020</a:t>
            </a:r>
            <a:endParaRPr lang="en-US" dirty="0"/>
          </a:p>
        </p:txBody>
      </p:sp>
    </p:spTree>
    <p:extLst>
      <p:ext uri="{BB962C8B-B14F-4D97-AF65-F5344CB8AC3E}">
        <p14:creationId xmlns:p14="http://schemas.microsoft.com/office/powerpoint/2010/main" val="2729904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E5E279-0170-44AB-965A-BD9E4E4AB658}"/>
              </a:ext>
            </a:extLst>
          </p:cNvPr>
          <p:cNvSpPr>
            <a:spLocks noGrp="1"/>
          </p:cNvSpPr>
          <p:nvPr>
            <p:ph type="sldNum" sz="quarter" idx="10"/>
          </p:nvPr>
        </p:nvSpPr>
        <p:spPr/>
        <p:txBody>
          <a:bodyPr/>
          <a:lstStyle/>
          <a:p>
            <a:pPr algn="r"/>
            <a:fld id="{920E7BFD-8946-41E8-A498-F8C8925B8B74}" type="slidenum">
              <a:rPr lang="en-US" smtClean="0"/>
              <a:pPr algn="r"/>
              <a:t>45</a:t>
            </a:fld>
            <a:endParaRPr lang="en-US" dirty="0"/>
          </a:p>
        </p:txBody>
      </p:sp>
      <p:sp>
        <p:nvSpPr>
          <p:cNvPr id="3" name="Footer Placeholder 2">
            <a:extLst>
              <a:ext uri="{FF2B5EF4-FFF2-40B4-BE49-F238E27FC236}">
                <a16:creationId xmlns:a16="http://schemas.microsoft.com/office/drawing/2014/main" id="{4A8720E0-9A8D-4E17-B5C5-15F1009675CE}"/>
              </a:ext>
            </a:extLst>
          </p:cNvPr>
          <p:cNvSpPr>
            <a:spLocks noGrp="1"/>
          </p:cNvSpPr>
          <p:nvPr>
            <p:ph type="ftr" sz="quarter" idx="11"/>
          </p:nvPr>
        </p:nvSpPr>
        <p:spPr/>
        <p:txBody>
          <a:bodyPr/>
          <a:lstStyle/>
          <a:p>
            <a:pPr algn="ctr"/>
            <a:r>
              <a:rPr lang="en-US"/>
              <a:t>University System of Georgia Institution</a:t>
            </a:r>
            <a:endParaRPr lang="en-US" dirty="0"/>
          </a:p>
        </p:txBody>
      </p:sp>
      <p:sp>
        <p:nvSpPr>
          <p:cNvPr id="4" name="Title 3">
            <a:extLst>
              <a:ext uri="{FF2B5EF4-FFF2-40B4-BE49-F238E27FC236}">
                <a16:creationId xmlns:a16="http://schemas.microsoft.com/office/drawing/2014/main" id="{7A530687-F46C-4F29-9F8F-5E20C5895EDC}"/>
              </a:ext>
            </a:extLst>
          </p:cNvPr>
          <p:cNvSpPr>
            <a:spLocks noGrp="1"/>
          </p:cNvSpPr>
          <p:nvPr>
            <p:ph type="title"/>
          </p:nvPr>
        </p:nvSpPr>
        <p:spPr/>
        <p:txBody>
          <a:bodyPr/>
          <a:lstStyle/>
          <a:p>
            <a:r>
              <a:rPr lang="en-US" dirty="0"/>
              <a:t>Queries</a:t>
            </a:r>
          </a:p>
        </p:txBody>
      </p:sp>
      <p:sp>
        <p:nvSpPr>
          <p:cNvPr id="5" name="Text Placeholder 4">
            <a:extLst>
              <a:ext uri="{FF2B5EF4-FFF2-40B4-BE49-F238E27FC236}">
                <a16:creationId xmlns:a16="http://schemas.microsoft.com/office/drawing/2014/main" id="{AD5AA166-8324-4C32-B1D1-73951DA21639}"/>
              </a:ext>
            </a:extLst>
          </p:cNvPr>
          <p:cNvSpPr>
            <a:spLocks noGrp="1"/>
          </p:cNvSpPr>
          <p:nvPr>
            <p:ph type="body" idx="1"/>
          </p:nvPr>
        </p:nvSpPr>
        <p:spPr/>
        <p:txBody>
          <a:bodyPr>
            <a:normAutofit lnSpcReduction="10000"/>
          </a:bodyPr>
          <a:lstStyle/>
          <a:p>
            <a:r>
              <a:rPr lang="en-US" dirty="0"/>
              <a:t>While Managers will have access to the Query </a:t>
            </a:r>
            <a:r>
              <a:rPr lang="en-US" dirty="0" err="1"/>
              <a:t>Workcenter</a:t>
            </a:r>
            <a:r>
              <a:rPr lang="en-US" dirty="0"/>
              <a:t>, without row level security this functionality will not work </a:t>
            </a:r>
            <a:r>
              <a:rPr lang="en-US" u="sng" dirty="0"/>
              <a:t>because the manager does not have row level security</a:t>
            </a:r>
          </a:p>
          <a:p>
            <a:r>
              <a:rPr lang="en-US" dirty="0"/>
              <a:t>If the Manager needs to run these reports, then they will need to be given row level security to the department</a:t>
            </a:r>
          </a:p>
          <a:p>
            <a:pPr lvl="1"/>
            <a:r>
              <a:rPr lang="en-US" dirty="0"/>
              <a:t>Be advised that the Manager can already see Job, Position and Personal data for everyone in their Team (Direct Reports and anyone who reports to their Direct Reports), so they may not need this additional access</a:t>
            </a:r>
          </a:p>
          <a:p>
            <a:pPr lvl="1"/>
            <a:r>
              <a:rPr lang="en-US" dirty="0"/>
              <a:t>But if it is granted then be aware, the Manager will have access to run the reports for the entire department</a:t>
            </a:r>
          </a:p>
          <a:p>
            <a:r>
              <a:rPr lang="en-US" dirty="0"/>
              <a:t>The HCM Transformation team is working with OneUSG at this time to determine if the reports available to Managers can be isolated to only their direct reports</a:t>
            </a:r>
          </a:p>
        </p:txBody>
      </p:sp>
      <p:sp>
        <p:nvSpPr>
          <p:cNvPr id="6" name="Date Placeholder 5">
            <a:extLst>
              <a:ext uri="{FF2B5EF4-FFF2-40B4-BE49-F238E27FC236}">
                <a16:creationId xmlns:a16="http://schemas.microsoft.com/office/drawing/2014/main" id="{3C3F3768-9548-4C5D-B9EC-41FE36AF470E}"/>
              </a:ext>
            </a:extLst>
          </p:cNvPr>
          <p:cNvSpPr>
            <a:spLocks noGrp="1"/>
          </p:cNvSpPr>
          <p:nvPr>
            <p:ph type="dt" sz="half" idx="12"/>
          </p:nvPr>
        </p:nvSpPr>
        <p:spPr/>
        <p:txBody>
          <a:bodyPr/>
          <a:lstStyle/>
          <a:p>
            <a:r>
              <a:rPr lang="en-US"/>
              <a:t>2/24/2020</a:t>
            </a:r>
            <a:endParaRPr lang="en-US" dirty="0"/>
          </a:p>
        </p:txBody>
      </p:sp>
    </p:spTree>
    <p:extLst>
      <p:ext uri="{BB962C8B-B14F-4D97-AF65-F5344CB8AC3E}">
        <p14:creationId xmlns:p14="http://schemas.microsoft.com/office/powerpoint/2010/main" val="1079911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E5E279-0170-44AB-965A-BD9E4E4AB658}"/>
              </a:ext>
            </a:extLst>
          </p:cNvPr>
          <p:cNvSpPr>
            <a:spLocks noGrp="1"/>
          </p:cNvSpPr>
          <p:nvPr>
            <p:ph type="sldNum" sz="quarter" idx="10"/>
          </p:nvPr>
        </p:nvSpPr>
        <p:spPr/>
        <p:txBody>
          <a:bodyPr/>
          <a:lstStyle/>
          <a:p>
            <a:pPr algn="r"/>
            <a:fld id="{920E7BFD-8946-41E8-A498-F8C8925B8B74}" type="slidenum">
              <a:rPr lang="en-US" smtClean="0"/>
              <a:pPr algn="r"/>
              <a:t>46</a:t>
            </a:fld>
            <a:endParaRPr lang="en-US" dirty="0"/>
          </a:p>
        </p:txBody>
      </p:sp>
      <p:sp>
        <p:nvSpPr>
          <p:cNvPr id="3" name="Footer Placeholder 2">
            <a:extLst>
              <a:ext uri="{FF2B5EF4-FFF2-40B4-BE49-F238E27FC236}">
                <a16:creationId xmlns:a16="http://schemas.microsoft.com/office/drawing/2014/main" id="{4A8720E0-9A8D-4E17-B5C5-15F1009675CE}"/>
              </a:ext>
            </a:extLst>
          </p:cNvPr>
          <p:cNvSpPr>
            <a:spLocks noGrp="1"/>
          </p:cNvSpPr>
          <p:nvPr>
            <p:ph type="ftr" sz="quarter" idx="11"/>
          </p:nvPr>
        </p:nvSpPr>
        <p:spPr/>
        <p:txBody>
          <a:bodyPr/>
          <a:lstStyle/>
          <a:p>
            <a:pPr algn="ctr"/>
            <a:r>
              <a:rPr lang="en-US"/>
              <a:t>University System of Georgia Institution</a:t>
            </a:r>
            <a:endParaRPr lang="en-US" dirty="0"/>
          </a:p>
        </p:txBody>
      </p:sp>
      <p:sp>
        <p:nvSpPr>
          <p:cNvPr id="4" name="Title 3">
            <a:extLst>
              <a:ext uri="{FF2B5EF4-FFF2-40B4-BE49-F238E27FC236}">
                <a16:creationId xmlns:a16="http://schemas.microsoft.com/office/drawing/2014/main" id="{7A530687-F46C-4F29-9F8F-5E20C5895EDC}"/>
              </a:ext>
            </a:extLst>
          </p:cNvPr>
          <p:cNvSpPr>
            <a:spLocks noGrp="1"/>
          </p:cNvSpPr>
          <p:nvPr>
            <p:ph type="title"/>
          </p:nvPr>
        </p:nvSpPr>
        <p:spPr/>
        <p:txBody>
          <a:bodyPr/>
          <a:lstStyle/>
          <a:p>
            <a:r>
              <a:rPr lang="en-US" dirty="0"/>
              <a:t>Queries</a:t>
            </a:r>
          </a:p>
        </p:txBody>
      </p:sp>
      <p:sp>
        <p:nvSpPr>
          <p:cNvPr id="5" name="Text Placeholder 4">
            <a:extLst>
              <a:ext uri="{FF2B5EF4-FFF2-40B4-BE49-F238E27FC236}">
                <a16:creationId xmlns:a16="http://schemas.microsoft.com/office/drawing/2014/main" id="{AD5AA166-8324-4C32-B1D1-73951DA21639}"/>
              </a:ext>
            </a:extLst>
          </p:cNvPr>
          <p:cNvSpPr>
            <a:spLocks noGrp="1"/>
          </p:cNvSpPr>
          <p:nvPr>
            <p:ph type="body" idx="1"/>
          </p:nvPr>
        </p:nvSpPr>
        <p:spPr/>
        <p:txBody>
          <a:bodyPr>
            <a:normAutofit/>
          </a:bodyPr>
          <a:lstStyle/>
          <a:p>
            <a:r>
              <a:rPr lang="en-US" dirty="0"/>
              <a:t>If a user needs access to queries and they are not a Provisioned Initiator, they can be given the BOR Reporting </a:t>
            </a:r>
            <a:r>
              <a:rPr lang="en-US" dirty="0" err="1"/>
              <a:t>Workcenter</a:t>
            </a:r>
            <a:r>
              <a:rPr lang="en-US" dirty="0"/>
              <a:t> role</a:t>
            </a:r>
          </a:p>
          <a:p>
            <a:r>
              <a:rPr lang="en-US" dirty="0"/>
              <a:t>Access to the BOR Reporting </a:t>
            </a:r>
            <a:r>
              <a:rPr lang="en-US" dirty="0" err="1"/>
              <a:t>Workcenter</a:t>
            </a:r>
            <a:r>
              <a:rPr lang="en-US" dirty="0"/>
              <a:t> role gives access to ALL queries and this cannot be changed by go-live</a:t>
            </a:r>
          </a:p>
          <a:p>
            <a:endParaRPr lang="en-US" dirty="0"/>
          </a:p>
          <a:p>
            <a:pPr marL="0" indent="0">
              <a:buNone/>
            </a:pPr>
            <a:r>
              <a:rPr lang="en-US" b="1" dirty="0"/>
              <a:t>Expectation</a:t>
            </a:r>
            <a:r>
              <a:rPr lang="en-US" dirty="0"/>
              <a:t>- Query access in </a:t>
            </a:r>
            <a:r>
              <a:rPr lang="en-US" dirty="0" err="1"/>
              <a:t>OneUSG</a:t>
            </a:r>
            <a:r>
              <a:rPr lang="en-US" dirty="0"/>
              <a:t> will only be granted to users who need access to these available queries to perform the duties associated with their job. Please keep in mind that these queries are separate and distinct from data access provided from </a:t>
            </a:r>
            <a:r>
              <a:rPr lang="en-US" dirty="0" err="1"/>
              <a:t>GaTech’s</a:t>
            </a:r>
            <a:r>
              <a:rPr lang="en-US" dirty="0"/>
              <a:t> EDW. </a:t>
            </a:r>
          </a:p>
        </p:txBody>
      </p:sp>
      <p:sp>
        <p:nvSpPr>
          <p:cNvPr id="6" name="Date Placeholder 5">
            <a:extLst>
              <a:ext uri="{FF2B5EF4-FFF2-40B4-BE49-F238E27FC236}">
                <a16:creationId xmlns:a16="http://schemas.microsoft.com/office/drawing/2014/main" id="{3C3F3768-9548-4C5D-B9EC-41FE36AF470E}"/>
              </a:ext>
            </a:extLst>
          </p:cNvPr>
          <p:cNvSpPr>
            <a:spLocks noGrp="1"/>
          </p:cNvSpPr>
          <p:nvPr>
            <p:ph type="dt" sz="half" idx="12"/>
          </p:nvPr>
        </p:nvSpPr>
        <p:spPr/>
        <p:txBody>
          <a:bodyPr/>
          <a:lstStyle/>
          <a:p>
            <a:r>
              <a:rPr lang="en-US"/>
              <a:t>2/24/2020</a:t>
            </a:r>
            <a:endParaRPr lang="en-US" dirty="0"/>
          </a:p>
        </p:txBody>
      </p:sp>
    </p:spTree>
    <p:extLst>
      <p:ext uri="{BB962C8B-B14F-4D97-AF65-F5344CB8AC3E}">
        <p14:creationId xmlns:p14="http://schemas.microsoft.com/office/powerpoint/2010/main" val="1203145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D625FE-8542-4A6E-BE36-121B46104D3D}"/>
              </a:ext>
            </a:extLst>
          </p:cNvPr>
          <p:cNvSpPr>
            <a:spLocks noGrp="1"/>
          </p:cNvSpPr>
          <p:nvPr>
            <p:ph type="sldNum" sz="quarter" idx="11"/>
          </p:nvPr>
        </p:nvSpPr>
        <p:spPr/>
        <p:txBody>
          <a:bodyPr/>
          <a:lstStyle/>
          <a:p>
            <a:pPr algn="r"/>
            <a:fld id="{920E7BFD-8946-41E8-A498-F8C8925B8B74}" type="slidenum">
              <a:rPr lang="en-US" smtClean="0"/>
              <a:pPr algn="r"/>
              <a:t>47</a:t>
            </a:fld>
            <a:endParaRPr lang="en-US" dirty="0"/>
          </a:p>
        </p:txBody>
      </p:sp>
      <p:sp>
        <p:nvSpPr>
          <p:cNvPr id="3" name="Footer Placeholder 2">
            <a:extLst>
              <a:ext uri="{FF2B5EF4-FFF2-40B4-BE49-F238E27FC236}">
                <a16:creationId xmlns:a16="http://schemas.microsoft.com/office/drawing/2014/main" id="{602788B8-E57D-480D-BE75-8760732CEFFC}"/>
              </a:ext>
            </a:extLst>
          </p:cNvPr>
          <p:cNvSpPr>
            <a:spLocks noGrp="1"/>
          </p:cNvSpPr>
          <p:nvPr>
            <p:ph type="ftr" sz="quarter" idx="12"/>
          </p:nvPr>
        </p:nvSpPr>
        <p:spPr/>
        <p:txBody>
          <a:bodyPr/>
          <a:lstStyle/>
          <a:p>
            <a:pPr algn="ctr"/>
            <a:r>
              <a:rPr lang="en-US"/>
              <a:t>University System of Georgia Institution</a:t>
            </a:r>
            <a:endParaRPr lang="en-US" dirty="0"/>
          </a:p>
        </p:txBody>
      </p:sp>
      <p:sp>
        <p:nvSpPr>
          <p:cNvPr id="4" name="Title 3">
            <a:extLst>
              <a:ext uri="{FF2B5EF4-FFF2-40B4-BE49-F238E27FC236}">
                <a16:creationId xmlns:a16="http://schemas.microsoft.com/office/drawing/2014/main" id="{8D1895CD-9085-4762-A6CE-7ABFDD887277}"/>
              </a:ext>
            </a:extLst>
          </p:cNvPr>
          <p:cNvSpPr>
            <a:spLocks noGrp="1"/>
          </p:cNvSpPr>
          <p:nvPr>
            <p:ph type="title"/>
          </p:nvPr>
        </p:nvSpPr>
        <p:spPr/>
        <p:txBody>
          <a:bodyPr/>
          <a:lstStyle/>
          <a:p>
            <a:r>
              <a:rPr lang="en-US" dirty="0"/>
              <a:t>Available Queries</a:t>
            </a:r>
          </a:p>
        </p:txBody>
      </p:sp>
      <p:sp>
        <p:nvSpPr>
          <p:cNvPr id="5" name="Date Placeholder 4">
            <a:extLst>
              <a:ext uri="{FF2B5EF4-FFF2-40B4-BE49-F238E27FC236}">
                <a16:creationId xmlns:a16="http://schemas.microsoft.com/office/drawing/2014/main" id="{5F7DF883-BC14-43AD-8C6B-0A12FB33EEB1}"/>
              </a:ext>
            </a:extLst>
          </p:cNvPr>
          <p:cNvSpPr>
            <a:spLocks noGrp="1"/>
          </p:cNvSpPr>
          <p:nvPr>
            <p:ph type="dt" sz="half" idx="2"/>
          </p:nvPr>
        </p:nvSpPr>
        <p:spPr/>
        <p:txBody>
          <a:bodyPr/>
          <a:lstStyle/>
          <a:p>
            <a:r>
              <a:rPr lang="en-US"/>
              <a:t>2/24/2020</a:t>
            </a:r>
            <a:endParaRPr lang="en-US" dirty="0"/>
          </a:p>
        </p:txBody>
      </p:sp>
    </p:spTree>
    <p:extLst>
      <p:ext uri="{BB962C8B-B14F-4D97-AF65-F5344CB8AC3E}">
        <p14:creationId xmlns:p14="http://schemas.microsoft.com/office/powerpoint/2010/main" val="1422138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48</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Absence Management Queries</a:t>
            </a:r>
          </a:p>
        </p:txBody>
      </p:sp>
      <p:sp>
        <p:nvSpPr>
          <p:cNvPr id="5" name="Date Placeholder 4"/>
          <p:cNvSpPr>
            <a:spLocks noGrp="1"/>
          </p:cNvSpPr>
          <p:nvPr>
            <p:ph type="dt" sz="half" idx="12"/>
          </p:nvPr>
        </p:nvSpPr>
        <p:spPr/>
        <p:txBody>
          <a:bodyPr/>
          <a:lstStyle/>
          <a:p>
            <a:r>
              <a:rPr lang="en-US"/>
              <a:t>2/24/2020</a:t>
            </a:r>
            <a:endParaRPr lang="en-US" dirty="0"/>
          </a:p>
        </p:txBody>
      </p:sp>
      <p:pic>
        <p:nvPicPr>
          <p:cNvPr id="7" name="Picture 6">
            <a:extLst>
              <a:ext uri="{FF2B5EF4-FFF2-40B4-BE49-F238E27FC236}">
                <a16:creationId xmlns:a16="http://schemas.microsoft.com/office/drawing/2014/main" id="{3A6F0DC1-AC21-439F-B62A-8F316CBB07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433" y="1810653"/>
            <a:ext cx="5381134" cy="3300211"/>
          </a:xfrm>
          <a:prstGeom prst="rect">
            <a:avLst/>
          </a:prstGeom>
        </p:spPr>
      </p:pic>
    </p:spTree>
    <p:custDataLst>
      <p:tags r:id="rId1"/>
    </p:custDataLst>
    <p:extLst>
      <p:ext uri="{BB962C8B-B14F-4D97-AF65-F5344CB8AC3E}">
        <p14:creationId xmlns:p14="http://schemas.microsoft.com/office/powerpoint/2010/main" val="3481041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49</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WFA and MFE Queries</a:t>
            </a:r>
          </a:p>
        </p:txBody>
      </p:sp>
      <p:sp>
        <p:nvSpPr>
          <p:cNvPr id="5" name="Date Placeholder 4"/>
          <p:cNvSpPr>
            <a:spLocks noGrp="1"/>
          </p:cNvSpPr>
          <p:nvPr>
            <p:ph type="dt" sz="half" idx="12"/>
          </p:nvPr>
        </p:nvSpPr>
        <p:spPr/>
        <p:txBody>
          <a:bodyPr/>
          <a:lstStyle/>
          <a:p>
            <a:r>
              <a:rPr lang="en-US"/>
              <a:t>2/24/2020</a:t>
            </a:r>
            <a:endParaRPr lang="en-US" dirty="0"/>
          </a:p>
        </p:txBody>
      </p:sp>
      <p:pic>
        <p:nvPicPr>
          <p:cNvPr id="8" name="Picture 7">
            <a:extLst>
              <a:ext uri="{FF2B5EF4-FFF2-40B4-BE49-F238E27FC236}">
                <a16:creationId xmlns:a16="http://schemas.microsoft.com/office/drawing/2014/main" id="{0ECDBD6D-985E-4EB6-83C6-64DEDBB66862}"/>
              </a:ext>
            </a:extLst>
          </p:cNvPr>
          <p:cNvPicPr>
            <a:picLocks noChangeAspect="1"/>
          </p:cNvPicPr>
          <p:nvPr/>
        </p:nvPicPr>
        <p:blipFill rotWithShape="1">
          <a:blip r:embed="rId4">
            <a:extLst>
              <a:ext uri="{28A0092B-C50C-407E-A947-70E740481C1C}">
                <a14:useLocalDpi xmlns:a14="http://schemas.microsoft.com/office/drawing/2010/main" val="0"/>
              </a:ext>
            </a:extLst>
          </a:blip>
          <a:srcRect b="50484"/>
          <a:stretch/>
        </p:blipFill>
        <p:spPr>
          <a:xfrm>
            <a:off x="1096028" y="1531043"/>
            <a:ext cx="4225986" cy="3795913"/>
          </a:xfrm>
          <a:prstGeom prst="rect">
            <a:avLst/>
          </a:prstGeom>
        </p:spPr>
      </p:pic>
      <p:pic>
        <p:nvPicPr>
          <p:cNvPr id="10" name="Picture 9">
            <a:extLst>
              <a:ext uri="{FF2B5EF4-FFF2-40B4-BE49-F238E27FC236}">
                <a16:creationId xmlns:a16="http://schemas.microsoft.com/office/drawing/2014/main" id="{6D5A0CB3-A3B8-4D47-8D52-B7F99C58D3A5}"/>
              </a:ext>
            </a:extLst>
          </p:cNvPr>
          <p:cNvPicPr>
            <a:picLocks noChangeAspect="1"/>
          </p:cNvPicPr>
          <p:nvPr/>
        </p:nvPicPr>
        <p:blipFill rotWithShape="1">
          <a:blip r:embed="rId4">
            <a:extLst>
              <a:ext uri="{28A0092B-C50C-407E-A947-70E740481C1C}">
                <a14:useLocalDpi xmlns:a14="http://schemas.microsoft.com/office/drawing/2010/main" val="0"/>
              </a:ext>
            </a:extLst>
          </a:blip>
          <a:srcRect t="50000"/>
          <a:stretch/>
        </p:blipFill>
        <p:spPr>
          <a:xfrm>
            <a:off x="6040407" y="1527488"/>
            <a:ext cx="4225986" cy="3833004"/>
          </a:xfrm>
          <a:prstGeom prst="rect">
            <a:avLst/>
          </a:prstGeom>
        </p:spPr>
      </p:pic>
    </p:spTree>
    <p:custDataLst>
      <p:tags r:id="rId1"/>
    </p:custDataLst>
    <p:extLst>
      <p:ext uri="{BB962C8B-B14F-4D97-AF65-F5344CB8AC3E}">
        <p14:creationId xmlns:p14="http://schemas.microsoft.com/office/powerpoint/2010/main" val="14082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C61ABE-4A70-4B3F-8F44-07377A0ACB98}"/>
              </a:ext>
            </a:extLst>
          </p:cNvPr>
          <p:cNvSpPr>
            <a:spLocks noGrp="1"/>
          </p:cNvSpPr>
          <p:nvPr>
            <p:ph type="sldNum" sz="quarter" idx="11"/>
          </p:nvPr>
        </p:nvSpPr>
        <p:spPr/>
        <p:txBody>
          <a:bodyPr/>
          <a:lstStyle/>
          <a:p>
            <a:pPr algn="r"/>
            <a:fld id="{920E7BFD-8946-41E8-A498-F8C8925B8B74}" type="slidenum">
              <a:rPr lang="en-US" smtClean="0"/>
              <a:pPr algn="r"/>
              <a:t>5</a:t>
            </a:fld>
            <a:endParaRPr lang="en-US"/>
          </a:p>
        </p:txBody>
      </p:sp>
      <p:sp>
        <p:nvSpPr>
          <p:cNvPr id="3" name="Footer Placeholder 2">
            <a:extLst>
              <a:ext uri="{FF2B5EF4-FFF2-40B4-BE49-F238E27FC236}">
                <a16:creationId xmlns:a16="http://schemas.microsoft.com/office/drawing/2014/main" id="{8584A8DA-A386-4F93-A6B8-802FE0F96F74}"/>
              </a:ext>
            </a:extLst>
          </p:cNvPr>
          <p:cNvSpPr>
            <a:spLocks noGrp="1"/>
          </p:cNvSpPr>
          <p:nvPr>
            <p:ph type="ftr" sz="quarter" idx="12"/>
          </p:nvPr>
        </p:nvSpPr>
        <p:spPr/>
        <p:txBody>
          <a:bodyPr/>
          <a:lstStyle/>
          <a:p>
            <a:pPr algn="ctr"/>
            <a:r>
              <a:rPr lang="en-US"/>
              <a:t>University System of Georgia Institution</a:t>
            </a:r>
          </a:p>
        </p:txBody>
      </p:sp>
      <p:sp>
        <p:nvSpPr>
          <p:cNvPr id="4" name="Title 3">
            <a:extLst>
              <a:ext uri="{FF2B5EF4-FFF2-40B4-BE49-F238E27FC236}">
                <a16:creationId xmlns:a16="http://schemas.microsoft.com/office/drawing/2014/main" id="{5837BFDD-8EF7-4948-849F-C60C077D057C}"/>
              </a:ext>
            </a:extLst>
          </p:cNvPr>
          <p:cNvSpPr>
            <a:spLocks noGrp="1"/>
          </p:cNvSpPr>
          <p:nvPr>
            <p:ph type="title"/>
          </p:nvPr>
        </p:nvSpPr>
        <p:spPr/>
        <p:txBody>
          <a:bodyPr/>
          <a:lstStyle/>
          <a:p>
            <a:r>
              <a:rPr lang="en-US" dirty="0"/>
              <a:t>Manager Self Service Approval Workflow Review</a:t>
            </a:r>
          </a:p>
        </p:txBody>
      </p:sp>
      <p:sp>
        <p:nvSpPr>
          <p:cNvPr id="5" name="Date Placeholder 4">
            <a:extLst>
              <a:ext uri="{FF2B5EF4-FFF2-40B4-BE49-F238E27FC236}">
                <a16:creationId xmlns:a16="http://schemas.microsoft.com/office/drawing/2014/main" id="{C8149B08-4976-4E43-AC89-A1AD56911A36}"/>
              </a:ext>
            </a:extLst>
          </p:cNvPr>
          <p:cNvSpPr>
            <a:spLocks noGrp="1"/>
          </p:cNvSpPr>
          <p:nvPr>
            <p:ph type="dt" sz="half" idx="2"/>
          </p:nvPr>
        </p:nvSpPr>
        <p:spPr/>
        <p:txBody>
          <a:bodyPr/>
          <a:lstStyle/>
          <a:p>
            <a:r>
              <a:rPr lang="en-US"/>
              <a:t>2/24/2020</a:t>
            </a:r>
          </a:p>
        </p:txBody>
      </p:sp>
    </p:spTree>
    <p:extLst>
      <p:ext uri="{BB962C8B-B14F-4D97-AF65-F5344CB8AC3E}">
        <p14:creationId xmlns:p14="http://schemas.microsoft.com/office/powerpoint/2010/main" val="39744384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50</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Commitment Accounting Queries</a:t>
            </a:r>
          </a:p>
        </p:txBody>
      </p:sp>
      <p:sp>
        <p:nvSpPr>
          <p:cNvPr id="5" name="Date Placeholder 4"/>
          <p:cNvSpPr>
            <a:spLocks noGrp="1"/>
          </p:cNvSpPr>
          <p:nvPr>
            <p:ph type="dt" sz="half" idx="12"/>
          </p:nvPr>
        </p:nvSpPr>
        <p:spPr/>
        <p:txBody>
          <a:bodyPr/>
          <a:lstStyle/>
          <a:p>
            <a:r>
              <a:rPr lang="en-US"/>
              <a:t>2/24/2020</a:t>
            </a:r>
            <a:endParaRPr lang="en-US" dirty="0"/>
          </a:p>
        </p:txBody>
      </p:sp>
      <p:pic>
        <p:nvPicPr>
          <p:cNvPr id="7" name="Picture 6">
            <a:extLst>
              <a:ext uri="{FF2B5EF4-FFF2-40B4-BE49-F238E27FC236}">
                <a16:creationId xmlns:a16="http://schemas.microsoft.com/office/drawing/2014/main" id="{18849B10-B2DC-474B-9B41-F80F2D368AC2}"/>
              </a:ext>
            </a:extLst>
          </p:cNvPr>
          <p:cNvPicPr>
            <a:picLocks noChangeAspect="1"/>
          </p:cNvPicPr>
          <p:nvPr/>
        </p:nvPicPr>
        <p:blipFill rotWithShape="1">
          <a:blip r:embed="rId4">
            <a:extLst>
              <a:ext uri="{28A0092B-C50C-407E-A947-70E740481C1C}">
                <a14:useLocalDpi xmlns:a14="http://schemas.microsoft.com/office/drawing/2010/main" val="0"/>
              </a:ext>
            </a:extLst>
          </a:blip>
          <a:srcRect b="61951"/>
          <a:stretch/>
        </p:blipFill>
        <p:spPr>
          <a:xfrm>
            <a:off x="809696" y="1370464"/>
            <a:ext cx="3228904" cy="4626572"/>
          </a:xfrm>
          <a:prstGeom prst="rect">
            <a:avLst/>
          </a:prstGeom>
        </p:spPr>
      </p:pic>
      <p:pic>
        <p:nvPicPr>
          <p:cNvPr id="11" name="Picture 10">
            <a:extLst>
              <a:ext uri="{FF2B5EF4-FFF2-40B4-BE49-F238E27FC236}">
                <a16:creationId xmlns:a16="http://schemas.microsoft.com/office/drawing/2014/main" id="{744F1504-DEF8-433E-B597-03A10665407C}"/>
              </a:ext>
            </a:extLst>
          </p:cNvPr>
          <p:cNvPicPr>
            <a:picLocks noChangeAspect="1"/>
          </p:cNvPicPr>
          <p:nvPr/>
        </p:nvPicPr>
        <p:blipFill rotWithShape="1">
          <a:blip r:embed="rId4">
            <a:extLst>
              <a:ext uri="{28A0092B-C50C-407E-A947-70E740481C1C}">
                <a14:useLocalDpi xmlns:a14="http://schemas.microsoft.com/office/drawing/2010/main" val="0"/>
              </a:ext>
            </a:extLst>
          </a:blip>
          <a:srcRect t="38243" b="26729"/>
          <a:stretch/>
        </p:blipFill>
        <p:spPr>
          <a:xfrm>
            <a:off x="4435314" y="1493147"/>
            <a:ext cx="3321371" cy="4381201"/>
          </a:xfrm>
          <a:prstGeom prst="rect">
            <a:avLst/>
          </a:prstGeom>
        </p:spPr>
      </p:pic>
      <p:pic>
        <p:nvPicPr>
          <p:cNvPr id="13" name="Picture 12">
            <a:extLst>
              <a:ext uri="{FF2B5EF4-FFF2-40B4-BE49-F238E27FC236}">
                <a16:creationId xmlns:a16="http://schemas.microsoft.com/office/drawing/2014/main" id="{C9474178-85D2-4255-83A9-062F1F6CD004}"/>
              </a:ext>
            </a:extLst>
          </p:cNvPr>
          <p:cNvPicPr>
            <a:picLocks noChangeAspect="1"/>
          </p:cNvPicPr>
          <p:nvPr/>
        </p:nvPicPr>
        <p:blipFill rotWithShape="1">
          <a:blip r:embed="rId4">
            <a:extLst>
              <a:ext uri="{28A0092B-C50C-407E-A947-70E740481C1C}">
                <a14:useLocalDpi xmlns:a14="http://schemas.microsoft.com/office/drawing/2010/main" val="0"/>
              </a:ext>
            </a:extLst>
          </a:blip>
          <a:srcRect t="72818"/>
          <a:stretch/>
        </p:blipFill>
        <p:spPr>
          <a:xfrm>
            <a:off x="8116499" y="1773988"/>
            <a:ext cx="3731402" cy="3819517"/>
          </a:xfrm>
          <a:prstGeom prst="rect">
            <a:avLst/>
          </a:prstGeom>
        </p:spPr>
      </p:pic>
    </p:spTree>
    <p:custDataLst>
      <p:tags r:id="rId1"/>
    </p:custDataLst>
    <p:extLst>
      <p:ext uri="{BB962C8B-B14F-4D97-AF65-F5344CB8AC3E}">
        <p14:creationId xmlns:p14="http://schemas.microsoft.com/office/powerpoint/2010/main" val="2964119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51</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Time and Labor Queries</a:t>
            </a:r>
          </a:p>
        </p:txBody>
      </p:sp>
      <p:sp>
        <p:nvSpPr>
          <p:cNvPr id="5" name="Date Placeholder 4"/>
          <p:cNvSpPr>
            <a:spLocks noGrp="1"/>
          </p:cNvSpPr>
          <p:nvPr>
            <p:ph type="dt" sz="half" idx="12"/>
          </p:nvPr>
        </p:nvSpPr>
        <p:spPr/>
        <p:txBody>
          <a:bodyPr/>
          <a:lstStyle/>
          <a:p>
            <a:r>
              <a:rPr lang="en-US"/>
              <a:t>2/24/2020</a:t>
            </a:r>
            <a:endParaRPr lang="en-US" dirty="0"/>
          </a:p>
        </p:txBody>
      </p:sp>
      <p:pic>
        <p:nvPicPr>
          <p:cNvPr id="8" name="Picture 7">
            <a:extLst>
              <a:ext uri="{FF2B5EF4-FFF2-40B4-BE49-F238E27FC236}">
                <a16:creationId xmlns:a16="http://schemas.microsoft.com/office/drawing/2014/main" id="{502F4236-8085-4CC6-AF0C-30945AE666F3}"/>
              </a:ext>
            </a:extLst>
          </p:cNvPr>
          <p:cNvPicPr>
            <a:picLocks noChangeAspect="1"/>
          </p:cNvPicPr>
          <p:nvPr/>
        </p:nvPicPr>
        <p:blipFill rotWithShape="1">
          <a:blip r:embed="rId4">
            <a:extLst>
              <a:ext uri="{28A0092B-C50C-407E-A947-70E740481C1C}">
                <a14:useLocalDpi xmlns:a14="http://schemas.microsoft.com/office/drawing/2010/main" val="0"/>
              </a:ext>
            </a:extLst>
          </a:blip>
          <a:srcRect b="48282"/>
          <a:stretch/>
        </p:blipFill>
        <p:spPr>
          <a:xfrm>
            <a:off x="1382486" y="1407309"/>
            <a:ext cx="3456642" cy="4395708"/>
          </a:xfrm>
          <a:prstGeom prst="rect">
            <a:avLst/>
          </a:prstGeom>
        </p:spPr>
      </p:pic>
      <p:pic>
        <p:nvPicPr>
          <p:cNvPr id="10" name="Picture 9">
            <a:extLst>
              <a:ext uri="{FF2B5EF4-FFF2-40B4-BE49-F238E27FC236}">
                <a16:creationId xmlns:a16="http://schemas.microsoft.com/office/drawing/2014/main" id="{CA250923-11B0-4C41-93D1-9950320B98C7}"/>
              </a:ext>
            </a:extLst>
          </p:cNvPr>
          <p:cNvPicPr>
            <a:picLocks noChangeAspect="1"/>
          </p:cNvPicPr>
          <p:nvPr/>
        </p:nvPicPr>
        <p:blipFill rotWithShape="1">
          <a:blip r:embed="rId4">
            <a:extLst>
              <a:ext uri="{28A0092B-C50C-407E-A947-70E740481C1C}">
                <a14:useLocalDpi xmlns:a14="http://schemas.microsoft.com/office/drawing/2010/main" val="0"/>
              </a:ext>
            </a:extLst>
          </a:blip>
          <a:srcRect t="52530"/>
          <a:stretch/>
        </p:blipFill>
        <p:spPr>
          <a:xfrm>
            <a:off x="5587422" y="1477346"/>
            <a:ext cx="3705915" cy="4325671"/>
          </a:xfrm>
          <a:prstGeom prst="rect">
            <a:avLst/>
          </a:prstGeom>
        </p:spPr>
      </p:pic>
    </p:spTree>
    <p:custDataLst>
      <p:tags r:id="rId1"/>
    </p:custDataLst>
    <p:extLst>
      <p:ext uri="{BB962C8B-B14F-4D97-AF65-F5344CB8AC3E}">
        <p14:creationId xmlns:p14="http://schemas.microsoft.com/office/powerpoint/2010/main" val="1100837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3478F2-7509-47E0-AD3C-649CF21AC20F}"/>
              </a:ext>
            </a:extLst>
          </p:cNvPr>
          <p:cNvSpPr>
            <a:spLocks noGrp="1"/>
          </p:cNvSpPr>
          <p:nvPr>
            <p:ph type="sldNum" sz="quarter" idx="11"/>
          </p:nvPr>
        </p:nvSpPr>
        <p:spPr/>
        <p:txBody>
          <a:bodyPr/>
          <a:lstStyle/>
          <a:p>
            <a:pPr algn="r"/>
            <a:fld id="{920E7BFD-8946-41E8-A498-F8C8925B8B74}" type="slidenum">
              <a:rPr lang="en-US" smtClean="0"/>
              <a:pPr algn="r"/>
              <a:t>52</a:t>
            </a:fld>
            <a:endParaRPr lang="en-US" dirty="0"/>
          </a:p>
        </p:txBody>
      </p:sp>
      <p:sp>
        <p:nvSpPr>
          <p:cNvPr id="3" name="Footer Placeholder 2">
            <a:extLst>
              <a:ext uri="{FF2B5EF4-FFF2-40B4-BE49-F238E27FC236}">
                <a16:creationId xmlns:a16="http://schemas.microsoft.com/office/drawing/2014/main" id="{B12F1F2B-BF01-43EC-BEEA-59FAA32B75EA}"/>
              </a:ext>
            </a:extLst>
          </p:cNvPr>
          <p:cNvSpPr>
            <a:spLocks noGrp="1"/>
          </p:cNvSpPr>
          <p:nvPr>
            <p:ph type="ftr" sz="quarter" idx="12"/>
          </p:nvPr>
        </p:nvSpPr>
        <p:spPr/>
        <p:txBody>
          <a:bodyPr/>
          <a:lstStyle/>
          <a:p>
            <a:pPr algn="ctr"/>
            <a:r>
              <a:rPr lang="en-US"/>
              <a:t>University System of Georgia Institution</a:t>
            </a:r>
            <a:endParaRPr lang="en-US" dirty="0"/>
          </a:p>
        </p:txBody>
      </p:sp>
      <p:sp>
        <p:nvSpPr>
          <p:cNvPr id="4" name="Title 3">
            <a:extLst>
              <a:ext uri="{FF2B5EF4-FFF2-40B4-BE49-F238E27FC236}">
                <a16:creationId xmlns:a16="http://schemas.microsoft.com/office/drawing/2014/main" id="{A7E07675-7E3C-47BA-AF7A-869937C54DD6}"/>
              </a:ext>
            </a:extLst>
          </p:cNvPr>
          <p:cNvSpPr>
            <a:spLocks noGrp="1"/>
          </p:cNvSpPr>
          <p:nvPr>
            <p:ph type="title"/>
          </p:nvPr>
        </p:nvSpPr>
        <p:spPr/>
        <p:txBody>
          <a:bodyPr/>
          <a:lstStyle/>
          <a:p>
            <a:r>
              <a:rPr lang="en-US" dirty="0"/>
              <a:t>Inquiry Roles</a:t>
            </a:r>
          </a:p>
        </p:txBody>
      </p:sp>
      <p:sp>
        <p:nvSpPr>
          <p:cNvPr id="5" name="Date Placeholder 4">
            <a:extLst>
              <a:ext uri="{FF2B5EF4-FFF2-40B4-BE49-F238E27FC236}">
                <a16:creationId xmlns:a16="http://schemas.microsoft.com/office/drawing/2014/main" id="{01FD0814-8A66-4814-A0A2-3E54BE448585}"/>
              </a:ext>
            </a:extLst>
          </p:cNvPr>
          <p:cNvSpPr>
            <a:spLocks noGrp="1"/>
          </p:cNvSpPr>
          <p:nvPr>
            <p:ph type="dt" sz="half" idx="2"/>
          </p:nvPr>
        </p:nvSpPr>
        <p:spPr/>
        <p:txBody>
          <a:bodyPr/>
          <a:lstStyle/>
          <a:p>
            <a:r>
              <a:rPr lang="en-US"/>
              <a:t>2/24/2020</a:t>
            </a:r>
            <a:endParaRPr lang="en-US" dirty="0"/>
          </a:p>
        </p:txBody>
      </p:sp>
    </p:spTree>
    <p:extLst>
      <p:ext uri="{BB962C8B-B14F-4D97-AF65-F5344CB8AC3E}">
        <p14:creationId xmlns:p14="http://schemas.microsoft.com/office/powerpoint/2010/main" val="18813222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53</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Decentralized Inquiry Roles</a:t>
            </a:r>
          </a:p>
        </p:txBody>
      </p:sp>
      <p:sp>
        <p:nvSpPr>
          <p:cNvPr id="7" name="Text Placeholder 6"/>
          <p:cNvSpPr>
            <a:spLocks noGrp="1"/>
          </p:cNvSpPr>
          <p:nvPr>
            <p:ph type="body" idx="1"/>
          </p:nvPr>
        </p:nvSpPr>
        <p:spPr>
          <a:xfrm>
            <a:off x="614560" y="1316736"/>
            <a:ext cx="11183711" cy="5425522"/>
          </a:xfrm>
        </p:spPr>
        <p:txBody>
          <a:bodyPr vert="horz" lIns="91440" tIns="45720" rIns="91440" bIns="45720" rtlCol="0" anchor="t">
            <a:normAutofit/>
          </a:bodyPr>
          <a:lstStyle/>
          <a:p>
            <a:r>
              <a:rPr lang="en-US" sz="2400" dirty="0"/>
              <a:t>There are two decentralized Inquiry Roles, one for Job Data and one for Position Data </a:t>
            </a:r>
          </a:p>
          <a:p>
            <a:r>
              <a:rPr lang="en-US" sz="2400" dirty="0"/>
              <a:t>Job Data Inquiry and Position Data Inquiry allow view only access to the applicable pages</a:t>
            </a:r>
          </a:p>
          <a:p>
            <a:pPr marL="0" indent="0">
              <a:buNone/>
            </a:pPr>
            <a:endParaRPr lang="en-US" sz="2400" dirty="0"/>
          </a:p>
          <a:p>
            <a:pPr marL="0" indent="0">
              <a:buNone/>
            </a:pPr>
            <a:r>
              <a:rPr lang="en-US" sz="2400" b="1" dirty="0"/>
              <a:t>Expectation </a:t>
            </a:r>
            <a:r>
              <a:rPr lang="en-US" sz="2400" dirty="0"/>
              <a:t>- Inquiry access in OneUSG will only be granted to users who need Job and Position Data to perform the duties associated with their job. Please keep in mind that:</a:t>
            </a:r>
          </a:p>
          <a:p>
            <a:r>
              <a:rPr lang="en-US" sz="2400" dirty="0"/>
              <a:t>Managers already can see compensation and leave balances and personal information for their direct reports and those that report to their direct reports; </a:t>
            </a:r>
          </a:p>
          <a:p>
            <a:r>
              <a:rPr lang="en-US" sz="2400" dirty="0"/>
              <a:t>GTHR will review all requests for Job and Position Data access and will determine if the request is appropriate </a:t>
            </a:r>
          </a:p>
          <a:p>
            <a:pPr marL="0" indent="0">
              <a:buNone/>
            </a:pPr>
            <a:endParaRPr lang="en-US" sz="2400" dirty="0"/>
          </a:p>
          <a:p>
            <a:pPr marL="0" indent="0">
              <a:buNone/>
            </a:pPr>
            <a:endParaRPr lang="en-US" sz="2400" b="1" dirty="0"/>
          </a:p>
        </p:txBody>
      </p:sp>
      <p:sp>
        <p:nvSpPr>
          <p:cNvPr id="5" name="Date Placeholder 4"/>
          <p:cNvSpPr>
            <a:spLocks noGrp="1"/>
          </p:cNvSpPr>
          <p:nvPr>
            <p:ph type="dt" sz="half" idx="12"/>
          </p:nvPr>
        </p:nvSpPr>
        <p:spPr/>
        <p:txBody>
          <a:bodyPr/>
          <a:lstStyle/>
          <a:p>
            <a:r>
              <a:rPr lang="en-US"/>
              <a:t>2/24/2020</a:t>
            </a:r>
            <a:endParaRPr lang="en-US" dirty="0"/>
          </a:p>
        </p:txBody>
      </p:sp>
    </p:spTree>
    <p:custDataLst>
      <p:tags r:id="rId1"/>
    </p:custDataLst>
    <p:extLst>
      <p:ext uri="{BB962C8B-B14F-4D97-AF65-F5344CB8AC3E}">
        <p14:creationId xmlns:p14="http://schemas.microsoft.com/office/powerpoint/2010/main" val="3032304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54</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Job Data </a:t>
            </a:r>
          </a:p>
        </p:txBody>
      </p:sp>
      <p:sp>
        <p:nvSpPr>
          <p:cNvPr id="5" name="Date Placeholder 4"/>
          <p:cNvSpPr>
            <a:spLocks noGrp="1"/>
          </p:cNvSpPr>
          <p:nvPr>
            <p:ph type="dt" sz="half" idx="12"/>
          </p:nvPr>
        </p:nvSpPr>
        <p:spPr/>
        <p:txBody>
          <a:bodyPr/>
          <a:lstStyle/>
          <a:p>
            <a:r>
              <a:rPr lang="en-US"/>
              <a:t>2/24/2020</a:t>
            </a:r>
            <a:endParaRPr lang="en-US" dirty="0"/>
          </a:p>
        </p:txBody>
      </p:sp>
      <p:pic>
        <p:nvPicPr>
          <p:cNvPr id="9" name="Picture 8">
            <a:extLst>
              <a:ext uri="{FF2B5EF4-FFF2-40B4-BE49-F238E27FC236}">
                <a16:creationId xmlns:a16="http://schemas.microsoft.com/office/drawing/2014/main" id="{14FF91B3-7599-4CF1-BB2A-35C26083008A}"/>
              </a:ext>
            </a:extLst>
          </p:cNvPr>
          <p:cNvPicPr>
            <a:picLocks noChangeAspect="1"/>
          </p:cNvPicPr>
          <p:nvPr/>
        </p:nvPicPr>
        <p:blipFill>
          <a:blip r:embed="rId4"/>
          <a:stretch>
            <a:fillRect/>
          </a:stretch>
        </p:blipFill>
        <p:spPr>
          <a:xfrm>
            <a:off x="689584" y="1366520"/>
            <a:ext cx="10656939" cy="4689234"/>
          </a:xfrm>
          <a:prstGeom prst="rect">
            <a:avLst/>
          </a:prstGeom>
        </p:spPr>
      </p:pic>
    </p:spTree>
    <p:custDataLst>
      <p:tags r:id="rId1"/>
    </p:custDataLst>
    <p:extLst>
      <p:ext uri="{BB962C8B-B14F-4D97-AF65-F5344CB8AC3E}">
        <p14:creationId xmlns:p14="http://schemas.microsoft.com/office/powerpoint/2010/main" val="5771569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55</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Job Data </a:t>
            </a:r>
          </a:p>
        </p:txBody>
      </p:sp>
      <p:sp>
        <p:nvSpPr>
          <p:cNvPr id="5" name="Date Placeholder 4"/>
          <p:cNvSpPr>
            <a:spLocks noGrp="1"/>
          </p:cNvSpPr>
          <p:nvPr>
            <p:ph type="dt" sz="half" idx="12"/>
          </p:nvPr>
        </p:nvSpPr>
        <p:spPr/>
        <p:txBody>
          <a:bodyPr/>
          <a:lstStyle/>
          <a:p>
            <a:r>
              <a:rPr lang="en-US"/>
              <a:t>2/24/2020</a:t>
            </a:r>
            <a:endParaRPr lang="en-US" dirty="0"/>
          </a:p>
        </p:txBody>
      </p:sp>
      <p:pic>
        <p:nvPicPr>
          <p:cNvPr id="4" name="Picture 3">
            <a:extLst>
              <a:ext uri="{FF2B5EF4-FFF2-40B4-BE49-F238E27FC236}">
                <a16:creationId xmlns:a16="http://schemas.microsoft.com/office/drawing/2014/main" id="{664634A4-7527-44EC-835A-2E60E42BDD0A}"/>
              </a:ext>
            </a:extLst>
          </p:cNvPr>
          <p:cNvPicPr>
            <a:picLocks noChangeAspect="1"/>
          </p:cNvPicPr>
          <p:nvPr/>
        </p:nvPicPr>
        <p:blipFill>
          <a:blip r:embed="rId4"/>
          <a:stretch>
            <a:fillRect/>
          </a:stretch>
        </p:blipFill>
        <p:spPr>
          <a:xfrm>
            <a:off x="838200" y="1384300"/>
            <a:ext cx="10515600" cy="4584700"/>
          </a:xfrm>
          <a:prstGeom prst="rect">
            <a:avLst/>
          </a:prstGeom>
        </p:spPr>
      </p:pic>
    </p:spTree>
    <p:custDataLst>
      <p:tags r:id="rId1"/>
    </p:custDataLst>
    <p:extLst>
      <p:ext uri="{BB962C8B-B14F-4D97-AF65-F5344CB8AC3E}">
        <p14:creationId xmlns:p14="http://schemas.microsoft.com/office/powerpoint/2010/main" val="1005208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56</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Job Data </a:t>
            </a:r>
          </a:p>
        </p:txBody>
      </p:sp>
      <p:sp>
        <p:nvSpPr>
          <p:cNvPr id="5" name="Date Placeholder 4"/>
          <p:cNvSpPr>
            <a:spLocks noGrp="1"/>
          </p:cNvSpPr>
          <p:nvPr>
            <p:ph type="dt" sz="half" idx="12"/>
          </p:nvPr>
        </p:nvSpPr>
        <p:spPr/>
        <p:txBody>
          <a:bodyPr/>
          <a:lstStyle/>
          <a:p>
            <a:r>
              <a:rPr lang="en-US"/>
              <a:t>2/24/2020</a:t>
            </a:r>
            <a:endParaRPr lang="en-US" dirty="0"/>
          </a:p>
        </p:txBody>
      </p:sp>
      <p:pic>
        <p:nvPicPr>
          <p:cNvPr id="2050" name="Picture 9" descr="A screenshot of a computer&#10;&#10;Description automatically generated">
            <a:extLst>
              <a:ext uri="{FF2B5EF4-FFF2-40B4-BE49-F238E27FC236}">
                <a16:creationId xmlns:a16="http://schemas.microsoft.com/office/drawing/2014/main" id="{AD9B8CCE-8134-4C77-8F2F-333E8F7CE3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127" y="1404381"/>
            <a:ext cx="8372589" cy="477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738778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57</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Job Data </a:t>
            </a:r>
          </a:p>
        </p:txBody>
      </p:sp>
      <p:sp>
        <p:nvSpPr>
          <p:cNvPr id="5" name="Date Placeholder 4"/>
          <p:cNvSpPr>
            <a:spLocks noGrp="1"/>
          </p:cNvSpPr>
          <p:nvPr>
            <p:ph type="dt" sz="half" idx="12"/>
          </p:nvPr>
        </p:nvSpPr>
        <p:spPr/>
        <p:txBody>
          <a:bodyPr/>
          <a:lstStyle/>
          <a:p>
            <a:r>
              <a:rPr lang="en-US"/>
              <a:t>2/24/2020</a:t>
            </a:r>
            <a:endParaRPr lang="en-US" dirty="0"/>
          </a:p>
        </p:txBody>
      </p:sp>
      <p:pic>
        <p:nvPicPr>
          <p:cNvPr id="1026" name="Picture 10" descr="A screenshot of a cell phone&#10;&#10;Description automatically generated">
            <a:extLst>
              <a:ext uri="{FF2B5EF4-FFF2-40B4-BE49-F238E27FC236}">
                <a16:creationId xmlns:a16="http://schemas.microsoft.com/office/drawing/2014/main" id="{EBF834F6-C1C8-4D0B-9DB2-60C95C4AC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1" y="1328540"/>
            <a:ext cx="10826757" cy="359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551376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58</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Job Data </a:t>
            </a:r>
          </a:p>
        </p:txBody>
      </p:sp>
      <p:sp>
        <p:nvSpPr>
          <p:cNvPr id="5" name="Date Placeholder 4"/>
          <p:cNvSpPr>
            <a:spLocks noGrp="1"/>
          </p:cNvSpPr>
          <p:nvPr>
            <p:ph type="dt" sz="half" idx="12"/>
          </p:nvPr>
        </p:nvSpPr>
        <p:spPr/>
        <p:txBody>
          <a:bodyPr/>
          <a:lstStyle/>
          <a:p>
            <a:r>
              <a:rPr lang="en-US"/>
              <a:t>2/24/2020</a:t>
            </a:r>
            <a:endParaRPr lang="en-US" dirty="0"/>
          </a:p>
        </p:txBody>
      </p:sp>
      <p:pic>
        <p:nvPicPr>
          <p:cNvPr id="3074" name="Picture 11" descr="A screenshot of a social media post&#10;&#10;Description automatically generated">
            <a:extLst>
              <a:ext uri="{FF2B5EF4-FFF2-40B4-BE49-F238E27FC236}">
                <a16:creationId xmlns:a16="http://schemas.microsoft.com/office/drawing/2014/main" id="{36FE4D61-E607-447C-9CED-630FC6499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070" y="1210574"/>
            <a:ext cx="8190704" cy="486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515352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59</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Position Data </a:t>
            </a:r>
          </a:p>
        </p:txBody>
      </p:sp>
      <p:sp>
        <p:nvSpPr>
          <p:cNvPr id="5" name="Date Placeholder 4"/>
          <p:cNvSpPr>
            <a:spLocks noGrp="1"/>
          </p:cNvSpPr>
          <p:nvPr>
            <p:ph type="dt" sz="half" idx="12"/>
          </p:nvPr>
        </p:nvSpPr>
        <p:spPr/>
        <p:txBody>
          <a:bodyPr/>
          <a:lstStyle/>
          <a:p>
            <a:r>
              <a:rPr lang="en-US"/>
              <a:t>2/24/2020</a:t>
            </a:r>
            <a:endParaRPr lang="en-US" dirty="0"/>
          </a:p>
        </p:txBody>
      </p:sp>
      <p:pic>
        <p:nvPicPr>
          <p:cNvPr id="4098" name="Picture 12" descr="A screenshot of a computer&#10;&#10;Description automatically generated">
            <a:extLst>
              <a:ext uri="{FF2B5EF4-FFF2-40B4-BE49-F238E27FC236}">
                <a16:creationId xmlns:a16="http://schemas.microsoft.com/office/drawing/2014/main" id="{2D3DAEB5-EF7F-45E5-A3BE-8F63970D2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302" y="1333862"/>
            <a:ext cx="7842239" cy="481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44827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54EA38-F763-4372-92DD-890FA339497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7BFD-8946-41E8-A498-F8C8925B8B74}" type="slidenum">
              <a:rPr kumimoji="0" lang="en-US" sz="1200" b="0" i="0" u="none" strike="noStrike" kern="1200" cap="none" spc="0" normalizeH="0" baseline="0" noProof="0" smtClean="0">
                <a:ln>
                  <a:noFill/>
                </a:ln>
                <a:solidFill>
                  <a:srgbClr val="545454"/>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545454"/>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04C35940-9DA1-41B0-8545-354CFD49ED4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454"/>
                </a:solidFill>
                <a:effectLst/>
                <a:uLnTx/>
                <a:uFillTx/>
                <a:latin typeface="Arial" panose="020B0604020202020204"/>
                <a:ea typeface="+mn-ea"/>
                <a:cs typeface="+mn-cs"/>
              </a:rPr>
              <a:t>University System of Georgia Institution</a:t>
            </a:r>
          </a:p>
        </p:txBody>
      </p:sp>
      <p:sp>
        <p:nvSpPr>
          <p:cNvPr id="4" name="Title Placeholder 3">
            <a:extLst>
              <a:ext uri="{FF2B5EF4-FFF2-40B4-BE49-F238E27FC236}">
                <a16:creationId xmlns:a16="http://schemas.microsoft.com/office/drawing/2014/main" id="{E14F0ABE-0AEC-408D-AE05-C794117B6F52}"/>
              </a:ext>
            </a:extLst>
          </p:cNvPr>
          <p:cNvSpPr>
            <a:spLocks noGrp="1"/>
          </p:cNvSpPr>
          <p:nvPr>
            <p:ph type="title"/>
          </p:nvPr>
        </p:nvSpPr>
        <p:spPr>
          <a:xfrm>
            <a:off x="329622" y="-33050"/>
            <a:ext cx="10515600" cy="1210574"/>
          </a:xfrm>
        </p:spPr>
        <p:txBody>
          <a:bodyPr/>
          <a:lstStyle/>
          <a:p>
            <a:r>
              <a:rPr lang="en-US">
                <a:latin typeface="Arial"/>
                <a:cs typeface="Arial"/>
              </a:rPr>
              <a:t>MSS Approvals Overview</a:t>
            </a:r>
          </a:p>
        </p:txBody>
      </p:sp>
      <p:sp>
        <p:nvSpPr>
          <p:cNvPr id="6" name="Date Placeholder 5">
            <a:extLst>
              <a:ext uri="{FF2B5EF4-FFF2-40B4-BE49-F238E27FC236}">
                <a16:creationId xmlns:a16="http://schemas.microsoft.com/office/drawing/2014/main" id="{C6943508-CF3D-4613-B664-DDE8434BB333}"/>
              </a:ext>
            </a:extLst>
          </p:cNvPr>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454"/>
                </a:solidFill>
                <a:effectLst/>
                <a:uLnTx/>
                <a:uFillTx/>
                <a:latin typeface="Arial" panose="020B0604020202020204"/>
                <a:ea typeface="+mn-ea"/>
                <a:cs typeface="+mn-cs"/>
              </a:rPr>
              <a:t>2/24/2020</a:t>
            </a:r>
          </a:p>
        </p:txBody>
      </p:sp>
      <p:sp>
        <p:nvSpPr>
          <p:cNvPr id="5" name="TextBox 4">
            <a:extLst>
              <a:ext uri="{FF2B5EF4-FFF2-40B4-BE49-F238E27FC236}">
                <a16:creationId xmlns:a16="http://schemas.microsoft.com/office/drawing/2014/main" id="{33F9EF8B-87B9-4CD2-9588-676AF286A5C1}"/>
              </a:ext>
            </a:extLst>
          </p:cNvPr>
          <p:cNvSpPr txBox="1"/>
          <p:nvPr/>
        </p:nvSpPr>
        <p:spPr>
          <a:xfrm>
            <a:off x="1697029" y="3527577"/>
            <a:ext cx="2559821" cy="923330"/>
          </a:xfrm>
          <a:prstGeom prst="rect">
            <a:avLst/>
          </a:prstGeom>
          <a:noFill/>
        </p:spPr>
        <p:txBody>
          <a:bodyPr wrap="square" rtlCol="0" anchor="t">
            <a:spAutoFit/>
          </a:bodyPr>
          <a:lstStyle/>
          <a:p>
            <a:pPr algn="ctr">
              <a:defRPr/>
            </a:pPr>
            <a:r>
              <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rPr>
              <a:t>Department</a:t>
            </a:r>
            <a:r>
              <a:rPr lang="en-US" dirty="0">
                <a:solidFill>
                  <a:srgbClr val="00254C"/>
                </a:solidFill>
                <a:latin typeface="Arial" panose="020B0604020202020204"/>
              </a:rPr>
              <a:t> </a:t>
            </a:r>
            <a:endPar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254C"/>
                </a:solidFill>
                <a:latin typeface="Arial" panose="020B0604020202020204"/>
              </a:rPr>
              <a:t>Approvers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rPr>
              <a:t>Level 1 (HR)</a:t>
            </a:r>
          </a:p>
        </p:txBody>
      </p:sp>
      <p:sp>
        <p:nvSpPr>
          <p:cNvPr id="12" name="TextBox 11">
            <a:extLst>
              <a:ext uri="{FF2B5EF4-FFF2-40B4-BE49-F238E27FC236}">
                <a16:creationId xmlns:a16="http://schemas.microsoft.com/office/drawing/2014/main" id="{153A823E-E507-4C2D-9237-435D8A97117C}"/>
              </a:ext>
            </a:extLst>
          </p:cNvPr>
          <p:cNvSpPr txBox="1"/>
          <p:nvPr/>
        </p:nvSpPr>
        <p:spPr>
          <a:xfrm>
            <a:off x="522789" y="1315816"/>
            <a:ext cx="10606004" cy="461665"/>
          </a:xfrm>
          <a:prstGeom prst="rect">
            <a:avLst/>
          </a:prstGeom>
          <a:noFill/>
        </p:spPr>
        <p:txBody>
          <a:bodyPr wrap="square" rtlCol="0" anchor="t">
            <a:spAutoFit/>
          </a:bodyPr>
          <a:lstStyle/>
          <a:p>
            <a:pPr>
              <a:defRPr/>
            </a:pPr>
            <a:r>
              <a:rPr kumimoji="0" lang="en-US" sz="2400" b="0" i="0" u="none" strike="noStrike" kern="1200" cap="none" spc="0" normalizeH="0" baseline="0" noProof="0" dirty="0">
                <a:ln>
                  <a:noFill/>
                </a:ln>
                <a:solidFill>
                  <a:srgbClr val="00254C"/>
                </a:solidFill>
                <a:effectLst/>
                <a:uLnTx/>
                <a:uFillTx/>
                <a:latin typeface="Arial" panose="020B0604020202020204"/>
                <a:ea typeface="+mn-ea"/>
                <a:cs typeface="+mn-cs"/>
              </a:rPr>
              <a:t>MSS </a:t>
            </a:r>
            <a:r>
              <a:rPr lang="en-US" sz="2400" dirty="0">
                <a:solidFill>
                  <a:srgbClr val="00254C"/>
                </a:solidFill>
                <a:latin typeface="Arial" panose="020B0604020202020204"/>
              </a:rPr>
              <a:t>and Careers transactions</a:t>
            </a:r>
            <a:r>
              <a:rPr kumimoji="0" lang="en-US" sz="2400" b="0" i="0" u="none" strike="noStrike" kern="1200" cap="none" spc="0" normalizeH="0" baseline="0" noProof="0" dirty="0">
                <a:ln>
                  <a:noFill/>
                </a:ln>
                <a:solidFill>
                  <a:srgbClr val="00254C"/>
                </a:solidFill>
                <a:effectLst/>
                <a:uLnTx/>
                <a:uFillTx/>
                <a:latin typeface="Arial" panose="020B0604020202020204"/>
                <a:ea typeface="+mn-ea"/>
                <a:cs typeface="+mn-cs"/>
              </a:rPr>
              <a:t> are subject to approval in OneUSG Connect</a:t>
            </a:r>
            <a:r>
              <a:rPr lang="en-US" sz="2400" dirty="0">
                <a:solidFill>
                  <a:srgbClr val="00254C"/>
                </a:solidFill>
                <a:latin typeface="Arial" panose="020B0604020202020204"/>
              </a:rPr>
              <a:t> </a:t>
            </a:r>
            <a:endParaRPr lang="en-US" sz="2400" b="0" i="0" u="none" strike="noStrike" kern="1200" cap="none" spc="0" normalizeH="0" baseline="0" noProof="0" dirty="0">
              <a:ln>
                <a:noFill/>
              </a:ln>
              <a:solidFill>
                <a:srgbClr val="00254C"/>
              </a:solidFill>
              <a:effectLst/>
              <a:uLnTx/>
              <a:uFillTx/>
              <a:latin typeface="Arial" panose="020B0604020202020204"/>
              <a:cs typeface="Arial"/>
            </a:endParaRPr>
          </a:p>
        </p:txBody>
      </p:sp>
      <p:cxnSp>
        <p:nvCxnSpPr>
          <p:cNvPr id="35" name="Straight Arrow Connector 34">
            <a:extLst>
              <a:ext uri="{FF2B5EF4-FFF2-40B4-BE49-F238E27FC236}">
                <a16:creationId xmlns:a16="http://schemas.microsoft.com/office/drawing/2014/main" id="{40817C09-E874-4BB3-84C9-6ADC718E5687}"/>
              </a:ext>
            </a:extLst>
          </p:cNvPr>
          <p:cNvCxnSpPr>
            <a:cxnSpLocks/>
          </p:cNvCxnSpPr>
          <p:nvPr/>
        </p:nvCxnSpPr>
        <p:spPr>
          <a:xfrm>
            <a:off x="5782575" y="2519701"/>
            <a:ext cx="621141"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058EFB0-B187-4E52-8624-25A55146CCE1}"/>
              </a:ext>
            </a:extLst>
          </p:cNvPr>
          <p:cNvSpPr txBox="1"/>
          <p:nvPr/>
        </p:nvSpPr>
        <p:spPr>
          <a:xfrm>
            <a:off x="6517695" y="3524897"/>
            <a:ext cx="1342761" cy="923330"/>
          </a:xfrm>
          <a:prstGeom prst="rect">
            <a:avLst/>
          </a:prstGeom>
          <a:noFill/>
        </p:spPr>
        <p:txBody>
          <a:bodyPr wrap="square" rtlCol="0" anchor="t">
            <a:spAutoFit/>
          </a:bodyPr>
          <a:lstStyle/>
          <a:p>
            <a:pPr algn="ctr">
              <a:defRPr/>
            </a:pPr>
            <a:r>
              <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rPr>
              <a:t>Central</a:t>
            </a:r>
            <a:r>
              <a:rPr lang="en-US" dirty="0">
                <a:solidFill>
                  <a:srgbClr val="00254C"/>
                </a:solidFill>
                <a:latin typeface="Arial" panose="020B0604020202020204"/>
              </a:rPr>
              <a:t> </a:t>
            </a:r>
            <a:endPar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254C"/>
                </a:solidFill>
                <a:latin typeface="Arial" panose="020B0604020202020204"/>
              </a:rPr>
              <a:t>Approvers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rPr>
              <a:t>(Level </a:t>
            </a:r>
            <a:r>
              <a:rPr lang="en-US" dirty="0">
                <a:solidFill>
                  <a:srgbClr val="00254C"/>
                </a:solidFill>
                <a:latin typeface="Arial" panose="020B0604020202020204"/>
              </a:rPr>
              <a:t>4)</a:t>
            </a:r>
            <a:endPar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EE45CF12-8970-4371-8D71-506B62875239}"/>
              </a:ext>
            </a:extLst>
          </p:cNvPr>
          <p:cNvSpPr txBox="1"/>
          <p:nvPr/>
        </p:nvSpPr>
        <p:spPr>
          <a:xfrm>
            <a:off x="-352962" y="3528123"/>
            <a:ext cx="2425867" cy="1200329"/>
          </a:xfrm>
          <a:prstGeom prst="rect">
            <a:avLst/>
          </a:prstGeom>
          <a:noFill/>
        </p:spPr>
        <p:txBody>
          <a:bodyPr wrap="square" rtlCol="0" anchor="t">
            <a:spAutoFit/>
          </a:bodyPr>
          <a:lstStyle/>
          <a:p>
            <a:pPr algn="ctr">
              <a:defRPr/>
            </a:pPr>
            <a:r>
              <a:rPr lang="en-US" dirty="0">
                <a:solidFill>
                  <a:srgbClr val="00254C"/>
                </a:solidFill>
                <a:latin typeface="Arial" panose="020B0604020202020204"/>
              </a:rPr>
              <a:t>"</a:t>
            </a:r>
            <a:r>
              <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rPr>
              <a:t>Reports To</a:t>
            </a:r>
            <a:r>
              <a:rPr lang="en-US" dirty="0">
                <a:solidFill>
                  <a:srgbClr val="00254C"/>
                </a:solidFill>
                <a:latin typeface="Arial" panose="020B0604020202020204"/>
              </a:rPr>
              <a:t>" </a:t>
            </a:r>
          </a:p>
          <a:p>
            <a:pPr algn="ctr">
              <a:defRPr/>
            </a:pPr>
            <a:r>
              <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rPr>
              <a:t>Manager</a:t>
            </a:r>
            <a:r>
              <a:rPr lang="en-US" dirty="0">
                <a:solidFill>
                  <a:srgbClr val="00254C"/>
                </a:solidFill>
                <a:latin typeface="Arial" panose="020B0604020202020204"/>
              </a:rPr>
              <a:t> or Provisioned </a:t>
            </a:r>
          </a:p>
          <a:p>
            <a:pPr algn="ctr">
              <a:defRPr/>
            </a:pPr>
            <a:r>
              <a:rPr lang="en-US" dirty="0">
                <a:solidFill>
                  <a:srgbClr val="00254C"/>
                </a:solidFill>
                <a:latin typeface="Arial" panose="020B0604020202020204"/>
              </a:rPr>
              <a:t>Initiator Role</a:t>
            </a:r>
            <a:endPar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D80A412C-1156-44BE-9A6A-037D0D748303}"/>
              </a:ext>
            </a:extLst>
          </p:cNvPr>
          <p:cNvSpPr txBox="1"/>
          <p:nvPr/>
        </p:nvSpPr>
        <p:spPr>
          <a:xfrm>
            <a:off x="8580981" y="3523916"/>
            <a:ext cx="1342760" cy="923330"/>
          </a:xfrm>
          <a:prstGeom prst="rect">
            <a:avLst/>
          </a:prstGeom>
          <a:noFill/>
        </p:spPr>
        <p:txBody>
          <a:bodyPr wrap="square" rtlCol="0" anchor="t">
            <a:spAutoFit/>
          </a:bodyPr>
          <a:lstStyle/>
          <a:p>
            <a:pPr algn="ctr">
              <a:defRPr/>
            </a:pPr>
            <a:r>
              <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rPr>
              <a:t>Central</a:t>
            </a:r>
            <a:r>
              <a:rPr lang="en-US" dirty="0">
                <a:solidFill>
                  <a:srgbClr val="00254C"/>
                </a:solidFill>
                <a:latin typeface="Arial" panose="020B0604020202020204"/>
              </a:rPr>
              <a:t> </a:t>
            </a:r>
            <a:endPar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254C"/>
                </a:solidFill>
                <a:latin typeface="Arial" panose="020B0604020202020204"/>
              </a:rPr>
              <a:t>Approvers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rPr>
              <a:t>(Level 5)</a:t>
            </a:r>
          </a:p>
        </p:txBody>
      </p:sp>
      <p:pic>
        <p:nvPicPr>
          <p:cNvPr id="22" name="Picture 21">
            <a:extLst>
              <a:ext uri="{FF2B5EF4-FFF2-40B4-BE49-F238E27FC236}">
                <a16:creationId xmlns:a16="http://schemas.microsoft.com/office/drawing/2014/main" id="{08B437BA-9304-4A3E-86F0-AC59E944A7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000" t="13779" r="13921" b="14970"/>
          <a:stretch/>
        </p:blipFill>
        <p:spPr>
          <a:xfrm flipH="1">
            <a:off x="67781" y="1817959"/>
            <a:ext cx="1480254" cy="1472133"/>
          </a:xfrm>
          <a:prstGeom prst="rect">
            <a:avLst/>
          </a:prstGeom>
        </p:spPr>
      </p:pic>
      <p:pic>
        <p:nvPicPr>
          <p:cNvPr id="16" name="Picture 15">
            <a:extLst>
              <a:ext uri="{FF2B5EF4-FFF2-40B4-BE49-F238E27FC236}">
                <a16:creationId xmlns:a16="http://schemas.microsoft.com/office/drawing/2014/main" id="{44773A4C-9730-47DC-A90D-98FEEA999F95}"/>
              </a:ext>
            </a:extLst>
          </p:cNvPr>
          <p:cNvPicPr>
            <a:picLocks noChangeAspect="1"/>
          </p:cNvPicPr>
          <p:nvPr/>
        </p:nvPicPr>
        <p:blipFill rotWithShape="1">
          <a:blip r:embed="rId5">
            <a:extLst>
              <a:ext uri="{28A0092B-C50C-407E-A947-70E740481C1C}">
                <a14:useLocalDpi xmlns:a14="http://schemas.microsoft.com/office/drawing/2010/main" val="0"/>
              </a:ext>
            </a:extLst>
          </a:blip>
          <a:srcRect l="22732" t="27245" r="23870" b="28720"/>
          <a:stretch/>
        </p:blipFill>
        <p:spPr>
          <a:xfrm>
            <a:off x="2234439" y="1843458"/>
            <a:ext cx="1485003" cy="1418832"/>
          </a:xfrm>
          <a:prstGeom prst="rect">
            <a:avLst/>
          </a:prstGeom>
        </p:spPr>
      </p:pic>
      <p:pic>
        <p:nvPicPr>
          <p:cNvPr id="21" name="Picture 20">
            <a:extLst>
              <a:ext uri="{FF2B5EF4-FFF2-40B4-BE49-F238E27FC236}">
                <a16:creationId xmlns:a16="http://schemas.microsoft.com/office/drawing/2014/main" id="{66889CC3-7D61-4B1D-BE0B-DB25C17A6D50}"/>
              </a:ext>
            </a:extLst>
          </p:cNvPr>
          <p:cNvPicPr>
            <a:picLocks noChangeAspect="1"/>
          </p:cNvPicPr>
          <p:nvPr/>
        </p:nvPicPr>
        <p:blipFill rotWithShape="1">
          <a:blip r:embed="rId6">
            <a:extLst>
              <a:ext uri="{28A0092B-C50C-407E-A947-70E740481C1C}">
                <a14:useLocalDpi xmlns:a14="http://schemas.microsoft.com/office/drawing/2010/main" val="0"/>
              </a:ext>
            </a:extLst>
          </a:blip>
          <a:srcRect l="15473" t="26989" r="15019" b="17280"/>
          <a:stretch/>
        </p:blipFill>
        <p:spPr>
          <a:xfrm>
            <a:off x="10659162" y="1987633"/>
            <a:ext cx="1519822" cy="1218570"/>
          </a:xfrm>
          <a:prstGeom prst="rect">
            <a:avLst/>
          </a:prstGeom>
        </p:spPr>
      </p:pic>
      <p:cxnSp>
        <p:nvCxnSpPr>
          <p:cNvPr id="25" name="Straight Arrow Connector 24">
            <a:extLst>
              <a:ext uri="{FF2B5EF4-FFF2-40B4-BE49-F238E27FC236}">
                <a16:creationId xmlns:a16="http://schemas.microsoft.com/office/drawing/2014/main" id="{249186EA-4E43-41FA-A66A-C1431F9A1B82}"/>
              </a:ext>
            </a:extLst>
          </p:cNvPr>
          <p:cNvCxnSpPr>
            <a:cxnSpLocks/>
          </p:cNvCxnSpPr>
          <p:nvPr/>
        </p:nvCxnSpPr>
        <p:spPr>
          <a:xfrm flipV="1">
            <a:off x="7929815" y="2524059"/>
            <a:ext cx="589990" cy="62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D17E4A2-700C-48FD-A716-15A41193C448}"/>
              </a:ext>
            </a:extLst>
          </p:cNvPr>
          <p:cNvCxnSpPr>
            <a:cxnSpLocks/>
          </p:cNvCxnSpPr>
          <p:nvPr/>
        </p:nvCxnSpPr>
        <p:spPr>
          <a:xfrm>
            <a:off x="10028749" y="2519701"/>
            <a:ext cx="621141"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9B43047-F8A5-4F8E-8245-30B95CC11888}"/>
              </a:ext>
            </a:extLst>
          </p:cNvPr>
          <p:cNvCxnSpPr>
            <a:cxnSpLocks/>
          </p:cNvCxnSpPr>
          <p:nvPr/>
        </p:nvCxnSpPr>
        <p:spPr>
          <a:xfrm>
            <a:off x="1613475" y="2551345"/>
            <a:ext cx="621141"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AA5CCA53-C838-447D-B4C4-18645DC426E6}"/>
              </a:ext>
            </a:extLst>
          </p:cNvPr>
          <p:cNvPicPr>
            <a:picLocks noChangeAspect="1"/>
          </p:cNvPicPr>
          <p:nvPr/>
        </p:nvPicPr>
        <p:blipFill rotWithShape="1">
          <a:blip r:embed="rId5">
            <a:extLst>
              <a:ext uri="{28A0092B-C50C-407E-A947-70E740481C1C}">
                <a14:useLocalDpi xmlns:a14="http://schemas.microsoft.com/office/drawing/2010/main" val="0"/>
              </a:ext>
            </a:extLst>
          </a:blip>
          <a:srcRect l="22732" t="27245" r="23870" b="28720"/>
          <a:stretch/>
        </p:blipFill>
        <p:spPr>
          <a:xfrm>
            <a:off x="8509860" y="1893843"/>
            <a:ext cx="1485003" cy="1418832"/>
          </a:xfrm>
          <a:prstGeom prst="rect">
            <a:avLst/>
          </a:prstGeom>
        </p:spPr>
      </p:pic>
      <p:pic>
        <p:nvPicPr>
          <p:cNvPr id="30" name="Picture 29">
            <a:extLst>
              <a:ext uri="{FF2B5EF4-FFF2-40B4-BE49-F238E27FC236}">
                <a16:creationId xmlns:a16="http://schemas.microsoft.com/office/drawing/2014/main" id="{945879ED-812D-4E4B-A4C4-4CC0B46F683B}"/>
              </a:ext>
            </a:extLst>
          </p:cNvPr>
          <p:cNvPicPr>
            <a:picLocks noChangeAspect="1"/>
          </p:cNvPicPr>
          <p:nvPr/>
        </p:nvPicPr>
        <p:blipFill rotWithShape="1">
          <a:blip r:embed="rId5">
            <a:extLst>
              <a:ext uri="{28A0092B-C50C-407E-A947-70E740481C1C}">
                <a14:useLocalDpi xmlns:a14="http://schemas.microsoft.com/office/drawing/2010/main" val="0"/>
              </a:ext>
            </a:extLst>
          </a:blip>
          <a:srcRect l="22732" t="27245" r="23870" b="28720"/>
          <a:stretch/>
        </p:blipFill>
        <p:spPr>
          <a:xfrm>
            <a:off x="6384931" y="1871260"/>
            <a:ext cx="1485003" cy="1418832"/>
          </a:xfrm>
          <a:prstGeom prst="rect">
            <a:avLst/>
          </a:prstGeom>
        </p:spPr>
      </p:pic>
      <p:pic>
        <p:nvPicPr>
          <p:cNvPr id="31" name="Picture 30">
            <a:extLst>
              <a:ext uri="{FF2B5EF4-FFF2-40B4-BE49-F238E27FC236}">
                <a16:creationId xmlns:a16="http://schemas.microsoft.com/office/drawing/2014/main" id="{1203E7E9-8B29-4001-A5B2-94CDFF9887AF}"/>
              </a:ext>
            </a:extLst>
          </p:cNvPr>
          <p:cNvPicPr>
            <a:picLocks noChangeAspect="1"/>
          </p:cNvPicPr>
          <p:nvPr/>
        </p:nvPicPr>
        <p:blipFill rotWithShape="1">
          <a:blip r:embed="rId5">
            <a:extLst>
              <a:ext uri="{28A0092B-C50C-407E-A947-70E740481C1C}">
                <a14:useLocalDpi xmlns:a14="http://schemas.microsoft.com/office/drawing/2010/main" val="0"/>
              </a:ext>
            </a:extLst>
          </a:blip>
          <a:srcRect l="22732" t="27245" r="23870" b="28720"/>
          <a:stretch/>
        </p:blipFill>
        <p:spPr>
          <a:xfrm>
            <a:off x="4305990" y="1845990"/>
            <a:ext cx="1485003" cy="1418832"/>
          </a:xfrm>
          <a:prstGeom prst="rect">
            <a:avLst/>
          </a:prstGeom>
        </p:spPr>
      </p:pic>
      <p:cxnSp>
        <p:nvCxnSpPr>
          <p:cNvPr id="32" name="Straight Arrow Connector 31">
            <a:extLst>
              <a:ext uri="{FF2B5EF4-FFF2-40B4-BE49-F238E27FC236}">
                <a16:creationId xmlns:a16="http://schemas.microsoft.com/office/drawing/2014/main" id="{C5116810-8668-47C0-AF8D-12869EE500C8}"/>
              </a:ext>
            </a:extLst>
          </p:cNvPr>
          <p:cNvCxnSpPr>
            <a:cxnSpLocks/>
          </p:cNvCxnSpPr>
          <p:nvPr/>
        </p:nvCxnSpPr>
        <p:spPr>
          <a:xfrm>
            <a:off x="3728029" y="2552709"/>
            <a:ext cx="621141"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0B77502-6C61-4C8A-A07A-0A3AC3541DD5}"/>
              </a:ext>
            </a:extLst>
          </p:cNvPr>
          <p:cNvSpPr txBox="1"/>
          <p:nvPr/>
        </p:nvSpPr>
        <p:spPr>
          <a:xfrm>
            <a:off x="3831026" y="3523916"/>
            <a:ext cx="2559821" cy="923330"/>
          </a:xfrm>
          <a:prstGeom prst="rect">
            <a:avLst/>
          </a:prstGeom>
          <a:noFill/>
        </p:spPr>
        <p:txBody>
          <a:bodyPr wrap="square" rtlCol="0" anchor="t">
            <a:spAutoFit/>
          </a:bodyPr>
          <a:lstStyle/>
          <a:p>
            <a:pPr algn="ctr">
              <a:defRPr/>
            </a:pPr>
            <a:r>
              <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rPr>
              <a:t>Department</a:t>
            </a:r>
            <a:r>
              <a:rPr lang="en-US" dirty="0">
                <a:solidFill>
                  <a:srgbClr val="00254C"/>
                </a:solidFill>
                <a:latin typeface="Arial" panose="020B0604020202020204"/>
              </a:rPr>
              <a:t> </a:t>
            </a:r>
            <a:endPar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254C"/>
                </a:solidFill>
                <a:latin typeface="Arial" panose="020B0604020202020204"/>
              </a:rPr>
              <a:t>Approvers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rPr>
              <a:t>Level 2 (FIN)</a:t>
            </a:r>
          </a:p>
        </p:txBody>
      </p:sp>
    </p:spTree>
    <p:custDataLst>
      <p:tags r:id="rId1"/>
    </p:custDataLst>
    <p:extLst>
      <p:ext uri="{BB962C8B-B14F-4D97-AF65-F5344CB8AC3E}">
        <p14:creationId xmlns:p14="http://schemas.microsoft.com/office/powerpoint/2010/main" val="15962661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60</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Position Data </a:t>
            </a:r>
          </a:p>
        </p:txBody>
      </p:sp>
      <p:sp>
        <p:nvSpPr>
          <p:cNvPr id="5" name="Date Placeholder 4"/>
          <p:cNvSpPr>
            <a:spLocks noGrp="1"/>
          </p:cNvSpPr>
          <p:nvPr>
            <p:ph type="dt" sz="half" idx="12"/>
          </p:nvPr>
        </p:nvSpPr>
        <p:spPr/>
        <p:txBody>
          <a:bodyPr/>
          <a:lstStyle/>
          <a:p>
            <a:r>
              <a:rPr lang="en-US"/>
              <a:t>2/24/2020</a:t>
            </a:r>
            <a:endParaRPr lang="en-US" dirty="0"/>
          </a:p>
        </p:txBody>
      </p:sp>
      <p:pic>
        <p:nvPicPr>
          <p:cNvPr id="5122" name="Picture 13" descr="A screenshot of a cell phone&#10;&#10;Description automatically generated">
            <a:extLst>
              <a:ext uri="{FF2B5EF4-FFF2-40B4-BE49-F238E27FC236}">
                <a16:creationId xmlns:a16="http://schemas.microsoft.com/office/drawing/2014/main" id="{0C24A44D-F0AD-4E2D-BAA1-E71D01762E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198" y="1393359"/>
            <a:ext cx="10757603" cy="45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281813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61</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Position Data </a:t>
            </a:r>
          </a:p>
        </p:txBody>
      </p:sp>
      <p:sp>
        <p:nvSpPr>
          <p:cNvPr id="5" name="Date Placeholder 4"/>
          <p:cNvSpPr>
            <a:spLocks noGrp="1"/>
          </p:cNvSpPr>
          <p:nvPr>
            <p:ph type="dt" sz="half" idx="12"/>
          </p:nvPr>
        </p:nvSpPr>
        <p:spPr/>
        <p:txBody>
          <a:bodyPr/>
          <a:lstStyle/>
          <a:p>
            <a:r>
              <a:rPr lang="en-US"/>
              <a:t>2/24/2020</a:t>
            </a:r>
            <a:endParaRPr lang="en-US" dirty="0"/>
          </a:p>
        </p:txBody>
      </p:sp>
      <p:pic>
        <p:nvPicPr>
          <p:cNvPr id="6146" name="Picture 14" descr="A screenshot of a social media post&#10;&#10;Description automatically generated">
            <a:extLst>
              <a:ext uri="{FF2B5EF4-FFF2-40B4-BE49-F238E27FC236}">
                <a16:creationId xmlns:a16="http://schemas.microsoft.com/office/drawing/2014/main" id="{3FE9BC1E-7ABC-4D12-B312-14A53A753B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67" y="1421006"/>
            <a:ext cx="10596465" cy="446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67137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62</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Show Personal Data</a:t>
            </a:r>
          </a:p>
        </p:txBody>
      </p:sp>
      <p:sp>
        <p:nvSpPr>
          <p:cNvPr id="7" name="Text Placeholder 6"/>
          <p:cNvSpPr>
            <a:spLocks noGrp="1"/>
          </p:cNvSpPr>
          <p:nvPr>
            <p:ph type="body" idx="1"/>
          </p:nvPr>
        </p:nvSpPr>
        <p:spPr>
          <a:xfrm>
            <a:off x="614560" y="1316736"/>
            <a:ext cx="11183711" cy="5425522"/>
          </a:xfrm>
        </p:spPr>
        <p:txBody>
          <a:bodyPr vert="horz" lIns="91440" tIns="45720" rIns="91440" bIns="45720" rtlCol="0" anchor="t">
            <a:normAutofit/>
          </a:bodyPr>
          <a:lstStyle/>
          <a:p>
            <a:pPr marL="0" indent="0">
              <a:buNone/>
            </a:pPr>
            <a:endParaRPr lang="en-US" sz="2400" dirty="0"/>
          </a:p>
          <a:p>
            <a:pPr marL="0" indent="0">
              <a:buNone/>
            </a:pPr>
            <a:endParaRPr lang="en-US" sz="2400" b="1" dirty="0"/>
          </a:p>
        </p:txBody>
      </p:sp>
      <p:sp>
        <p:nvSpPr>
          <p:cNvPr id="5" name="Date Placeholder 4"/>
          <p:cNvSpPr>
            <a:spLocks noGrp="1"/>
          </p:cNvSpPr>
          <p:nvPr>
            <p:ph type="dt" sz="half" idx="12"/>
          </p:nvPr>
        </p:nvSpPr>
        <p:spPr/>
        <p:txBody>
          <a:bodyPr/>
          <a:lstStyle/>
          <a:p>
            <a:r>
              <a:rPr lang="en-US"/>
              <a:t>2/24/2020</a:t>
            </a:r>
            <a:endParaRPr lang="en-US" dirty="0"/>
          </a:p>
        </p:txBody>
      </p:sp>
      <p:sp>
        <p:nvSpPr>
          <p:cNvPr id="8" name="Text Placeholder 4">
            <a:extLst>
              <a:ext uri="{FF2B5EF4-FFF2-40B4-BE49-F238E27FC236}">
                <a16:creationId xmlns:a16="http://schemas.microsoft.com/office/drawing/2014/main" id="{80226563-4779-478A-82D4-3B47A487A15F}"/>
              </a:ext>
            </a:extLst>
          </p:cNvPr>
          <p:cNvSpPr txBox="1">
            <a:spLocks/>
          </p:cNvSpPr>
          <p:nvPr/>
        </p:nvSpPr>
        <p:spPr>
          <a:xfrm>
            <a:off x="619760" y="1396538"/>
            <a:ext cx="10734040" cy="47804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What can this role see:</a:t>
            </a:r>
            <a:endParaRPr lang="en-US" dirty="0"/>
          </a:p>
          <a:p>
            <a:r>
              <a:rPr lang="en-US" dirty="0"/>
              <a:t>The Show Personal Data (PII) role grants access to view only personal data beyond home address, compensation data, etc.</a:t>
            </a:r>
          </a:p>
          <a:p>
            <a:pPr lvl="1"/>
            <a:r>
              <a:rPr lang="en-US" dirty="0"/>
              <a:t>Show Personal Data grants access to view elevated personal data such as Social Security Numbers</a:t>
            </a:r>
          </a:p>
          <a:p>
            <a:r>
              <a:rPr lang="en-US" dirty="0"/>
              <a:t>In the past, users had to have access to Social Security Numbers in order to generate a GTID</a:t>
            </a:r>
          </a:p>
          <a:p>
            <a:pPr lvl="1"/>
            <a:r>
              <a:rPr lang="en-US" dirty="0"/>
              <a:t>This is no longer the case, so there will be a much smaller population of users at </a:t>
            </a:r>
            <a:r>
              <a:rPr lang="en-US" dirty="0" err="1"/>
              <a:t>GaTech</a:t>
            </a:r>
            <a:r>
              <a:rPr lang="en-US" dirty="0"/>
              <a:t> who need access to this role</a:t>
            </a:r>
          </a:p>
          <a:p>
            <a:pPr marL="457200" lvl="1" indent="0">
              <a:buNone/>
            </a:pPr>
            <a:endParaRPr lang="en-US" dirty="0"/>
          </a:p>
          <a:p>
            <a:pPr marL="0" indent="0">
              <a:buFont typeface="Arial" panose="020B0604020202020204" pitchFamily="34" charset="0"/>
              <a:buNone/>
            </a:pPr>
            <a:r>
              <a:rPr lang="en-US" b="1" dirty="0"/>
              <a:t>Expectation </a:t>
            </a:r>
            <a:r>
              <a:rPr lang="en-US" dirty="0"/>
              <a:t>- PII access in OneUSG will only be granted to users who need access to PII to perform the duties associated with their job. Individuals have already been selected by senior leadership.</a:t>
            </a:r>
          </a:p>
        </p:txBody>
      </p:sp>
    </p:spTree>
    <p:custDataLst>
      <p:tags r:id="rId1"/>
    </p:custDataLst>
    <p:extLst>
      <p:ext uri="{BB962C8B-B14F-4D97-AF65-F5344CB8AC3E}">
        <p14:creationId xmlns:p14="http://schemas.microsoft.com/office/powerpoint/2010/main" val="24804599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3478F2-7509-47E0-AD3C-649CF21AC20F}"/>
              </a:ext>
            </a:extLst>
          </p:cNvPr>
          <p:cNvSpPr>
            <a:spLocks noGrp="1"/>
          </p:cNvSpPr>
          <p:nvPr>
            <p:ph type="sldNum" sz="quarter" idx="11"/>
          </p:nvPr>
        </p:nvSpPr>
        <p:spPr/>
        <p:txBody>
          <a:bodyPr/>
          <a:lstStyle/>
          <a:p>
            <a:pPr algn="r"/>
            <a:fld id="{920E7BFD-8946-41E8-A498-F8C8925B8B74}" type="slidenum">
              <a:rPr lang="en-US" smtClean="0"/>
              <a:pPr algn="r"/>
              <a:t>63</a:t>
            </a:fld>
            <a:endParaRPr lang="en-US" dirty="0"/>
          </a:p>
        </p:txBody>
      </p:sp>
      <p:sp>
        <p:nvSpPr>
          <p:cNvPr id="3" name="Footer Placeholder 2">
            <a:extLst>
              <a:ext uri="{FF2B5EF4-FFF2-40B4-BE49-F238E27FC236}">
                <a16:creationId xmlns:a16="http://schemas.microsoft.com/office/drawing/2014/main" id="{B12F1F2B-BF01-43EC-BEEA-59FAA32B75EA}"/>
              </a:ext>
            </a:extLst>
          </p:cNvPr>
          <p:cNvSpPr>
            <a:spLocks noGrp="1"/>
          </p:cNvSpPr>
          <p:nvPr>
            <p:ph type="ftr" sz="quarter" idx="12"/>
          </p:nvPr>
        </p:nvSpPr>
        <p:spPr/>
        <p:txBody>
          <a:bodyPr/>
          <a:lstStyle/>
          <a:p>
            <a:pPr algn="ctr"/>
            <a:r>
              <a:rPr lang="en-US"/>
              <a:t>University System of Georgia Institution</a:t>
            </a:r>
            <a:endParaRPr lang="en-US" dirty="0"/>
          </a:p>
        </p:txBody>
      </p:sp>
      <p:sp>
        <p:nvSpPr>
          <p:cNvPr id="4" name="Title 3">
            <a:extLst>
              <a:ext uri="{FF2B5EF4-FFF2-40B4-BE49-F238E27FC236}">
                <a16:creationId xmlns:a16="http://schemas.microsoft.com/office/drawing/2014/main" id="{A7E07675-7E3C-47BA-AF7A-869937C54DD6}"/>
              </a:ext>
            </a:extLst>
          </p:cNvPr>
          <p:cNvSpPr>
            <a:spLocks noGrp="1"/>
          </p:cNvSpPr>
          <p:nvPr>
            <p:ph type="title"/>
          </p:nvPr>
        </p:nvSpPr>
        <p:spPr/>
        <p:txBody>
          <a:bodyPr/>
          <a:lstStyle/>
          <a:p>
            <a:r>
              <a:rPr lang="en-US" dirty="0"/>
              <a:t>Training Expectations</a:t>
            </a:r>
          </a:p>
        </p:txBody>
      </p:sp>
      <p:sp>
        <p:nvSpPr>
          <p:cNvPr id="5" name="Date Placeholder 4">
            <a:extLst>
              <a:ext uri="{FF2B5EF4-FFF2-40B4-BE49-F238E27FC236}">
                <a16:creationId xmlns:a16="http://schemas.microsoft.com/office/drawing/2014/main" id="{01FD0814-8A66-4814-A0A2-3E54BE448585}"/>
              </a:ext>
            </a:extLst>
          </p:cNvPr>
          <p:cNvSpPr>
            <a:spLocks noGrp="1"/>
          </p:cNvSpPr>
          <p:nvPr>
            <p:ph type="dt" sz="half" idx="2"/>
          </p:nvPr>
        </p:nvSpPr>
        <p:spPr/>
        <p:txBody>
          <a:bodyPr/>
          <a:lstStyle/>
          <a:p>
            <a:r>
              <a:rPr lang="en-US"/>
              <a:t>2/24/2020</a:t>
            </a:r>
            <a:endParaRPr lang="en-US" dirty="0"/>
          </a:p>
        </p:txBody>
      </p:sp>
    </p:spTree>
    <p:extLst>
      <p:ext uri="{BB962C8B-B14F-4D97-AF65-F5344CB8AC3E}">
        <p14:creationId xmlns:p14="http://schemas.microsoft.com/office/powerpoint/2010/main" val="16310776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64</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Training Expectations </a:t>
            </a:r>
          </a:p>
        </p:txBody>
      </p:sp>
      <p:sp>
        <p:nvSpPr>
          <p:cNvPr id="7" name="Text Placeholder 6"/>
          <p:cNvSpPr>
            <a:spLocks noGrp="1"/>
          </p:cNvSpPr>
          <p:nvPr>
            <p:ph type="body" idx="1"/>
          </p:nvPr>
        </p:nvSpPr>
        <p:spPr>
          <a:xfrm>
            <a:off x="614560" y="1316736"/>
            <a:ext cx="11183711" cy="5425522"/>
          </a:xfrm>
        </p:spPr>
        <p:txBody>
          <a:bodyPr vert="horz" lIns="91440" tIns="45720" rIns="91440" bIns="45720" rtlCol="0" anchor="t">
            <a:normAutofit/>
          </a:bodyPr>
          <a:lstStyle/>
          <a:p>
            <a:pPr marL="0" indent="0">
              <a:buNone/>
            </a:pPr>
            <a:endParaRPr lang="en-US" sz="2400" dirty="0"/>
          </a:p>
          <a:p>
            <a:pPr marL="0" indent="0">
              <a:buNone/>
            </a:pPr>
            <a:endParaRPr lang="en-US" sz="2400" dirty="0"/>
          </a:p>
          <a:p>
            <a:pPr marL="0" indent="0">
              <a:buNone/>
            </a:pPr>
            <a:endParaRPr lang="en-US" sz="2400" b="1" dirty="0"/>
          </a:p>
        </p:txBody>
      </p:sp>
      <p:sp>
        <p:nvSpPr>
          <p:cNvPr id="5" name="Date Placeholder 4"/>
          <p:cNvSpPr>
            <a:spLocks noGrp="1"/>
          </p:cNvSpPr>
          <p:nvPr>
            <p:ph type="dt" sz="half" idx="12"/>
          </p:nvPr>
        </p:nvSpPr>
        <p:spPr/>
        <p:txBody>
          <a:bodyPr/>
          <a:lstStyle/>
          <a:p>
            <a:r>
              <a:rPr lang="en-US"/>
              <a:t>2/24/2020</a:t>
            </a:r>
            <a:endParaRPr lang="en-US" dirty="0"/>
          </a:p>
        </p:txBody>
      </p:sp>
      <p:sp>
        <p:nvSpPr>
          <p:cNvPr id="8" name="Text Placeholder 4">
            <a:extLst>
              <a:ext uri="{FF2B5EF4-FFF2-40B4-BE49-F238E27FC236}">
                <a16:creationId xmlns:a16="http://schemas.microsoft.com/office/drawing/2014/main" id="{80226563-4779-478A-82D4-3B47A487A15F}"/>
              </a:ext>
            </a:extLst>
          </p:cNvPr>
          <p:cNvSpPr txBox="1">
            <a:spLocks/>
          </p:cNvSpPr>
          <p:nvPr/>
        </p:nvSpPr>
        <p:spPr>
          <a:xfrm>
            <a:off x="619760" y="1298218"/>
            <a:ext cx="10734040" cy="478042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600" b="1" dirty="0">
                <a:cs typeface="Calibri" panose="020F0502020204030204" pitchFamily="34" charset="0"/>
              </a:rPr>
              <a:t>The following is being reviewed with the POC and Executive Steering Committee at this time:</a:t>
            </a:r>
          </a:p>
          <a:p>
            <a:pPr marL="0" indent="0">
              <a:buNone/>
            </a:pPr>
            <a:endParaRPr lang="en-US" sz="9600" b="1" dirty="0">
              <a:cs typeface="Calibri" panose="020F0502020204030204" pitchFamily="34" charset="0"/>
            </a:endParaRPr>
          </a:p>
          <a:p>
            <a:r>
              <a:rPr lang="en-US" sz="9600" b="1" dirty="0">
                <a:cs typeface="Calibri" panose="020F0502020204030204" pitchFamily="34" charset="0"/>
              </a:rPr>
              <a:t>Manager </a:t>
            </a:r>
            <a:r>
              <a:rPr lang="en-US" sz="9600" dirty="0">
                <a:cs typeface="Calibri" panose="020F0502020204030204" pitchFamily="34" charset="0"/>
              </a:rPr>
              <a:t>– Required to take a course introducing them to Manager Self Service functionality. Recommended to take additional courses in Manager Self Service for those transactions they perform (HR &amp; Comp, Time &amp; Absence Approval, and Careers (Recruiting and Hiring)). Recommended to take training on reviewing and approving time and absences if they approve time for their direct reports. Training will be provided on how to use queries. </a:t>
            </a:r>
          </a:p>
          <a:p>
            <a:r>
              <a:rPr lang="en-US" sz="9600" b="1" dirty="0">
                <a:cs typeface="Calibri" panose="020F0502020204030204" pitchFamily="34" charset="0"/>
              </a:rPr>
              <a:t>Provisioned Initiator </a:t>
            </a:r>
            <a:r>
              <a:rPr lang="en-US" sz="9600" dirty="0">
                <a:cs typeface="Calibri" panose="020F0502020204030204" pitchFamily="34" charset="0"/>
              </a:rPr>
              <a:t>– Required to take all Manager Self Service courses to learn all transactions available and how to submit complete and compliant transactions. Training will be provided on how to use queries.</a:t>
            </a:r>
          </a:p>
          <a:p>
            <a:r>
              <a:rPr lang="en-US" sz="9600" b="1" dirty="0">
                <a:cs typeface="Calibri" panose="020F0502020204030204" pitchFamily="34" charset="0"/>
              </a:rPr>
              <a:t>Express Direct Retro (EDR) </a:t>
            </a:r>
            <a:r>
              <a:rPr lang="en-US" sz="9600" dirty="0">
                <a:cs typeface="Calibri" panose="020F0502020204030204" pitchFamily="34" charset="0"/>
              </a:rPr>
              <a:t>– Required to take a course on Express Direct Retro functionality and associated business processes and reports.</a:t>
            </a:r>
          </a:p>
          <a:p>
            <a:r>
              <a:rPr lang="en-US" sz="9600" b="1" dirty="0">
                <a:cs typeface="Calibri" panose="020F0502020204030204" pitchFamily="34" charset="0"/>
              </a:rPr>
              <a:t>Summer Pay </a:t>
            </a:r>
            <a:r>
              <a:rPr lang="en-US" sz="9600" dirty="0">
                <a:cs typeface="Calibri" panose="020F0502020204030204" pitchFamily="34" charset="0"/>
              </a:rPr>
              <a:t>– </a:t>
            </a:r>
          </a:p>
          <a:p>
            <a:pPr lvl="1"/>
            <a:r>
              <a:rPr lang="en-US" sz="8000" dirty="0">
                <a:cs typeface="Calibri" panose="020F0502020204030204" pitchFamily="34" charset="0"/>
              </a:rPr>
              <a:t>Entry - Required to take a course on the </a:t>
            </a:r>
            <a:r>
              <a:rPr lang="en-US" sz="8000" dirty="0" err="1">
                <a:cs typeface="Calibri" panose="020F0502020204030204" pitchFamily="34" charset="0"/>
              </a:rPr>
              <a:t>OneUSG</a:t>
            </a:r>
            <a:r>
              <a:rPr lang="en-US" sz="8000" dirty="0">
                <a:cs typeface="Calibri" panose="020F0502020204030204" pitchFamily="34" charset="0"/>
              </a:rPr>
              <a:t> Summer Pay functionality </a:t>
            </a:r>
          </a:p>
          <a:p>
            <a:pPr lvl="1"/>
            <a:r>
              <a:rPr lang="en-US" sz="8000" dirty="0">
                <a:cs typeface="Calibri" panose="020F0502020204030204" pitchFamily="34" charset="0"/>
              </a:rPr>
              <a:t>Inquiry – Training material will be provided on how to review Summer Pay inquiry pages </a:t>
            </a:r>
          </a:p>
          <a:p>
            <a:pPr marL="0" indent="0">
              <a:buNone/>
            </a:pPr>
            <a:r>
              <a:rPr lang="en-US" sz="8000" dirty="0">
                <a:cs typeface="Calibri" panose="020F0502020204030204" pitchFamily="34" charset="0"/>
              </a:rPr>
              <a:t> </a:t>
            </a:r>
          </a:p>
          <a:p>
            <a:pPr marL="0" indent="0">
              <a:buNone/>
            </a:pPr>
            <a:endParaRPr lang="en-US" sz="8000" b="1" dirty="0">
              <a:cs typeface="Calibri" panose="020F0502020204030204" pitchFamily="34" charset="0"/>
            </a:endParaRPr>
          </a:p>
          <a:p>
            <a:pPr marL="0" indent="0">
              <a:buNone/>
            </a:pPr>
            <a:endParaRPr lang="en-US" sz="6400" b="1" dirty="0">
              <a:cs typeface="Calibri" panose="020F0502020204030204" pitchFamily="34" charset="0"/>
            </a:endParaRPr>
          </a:p>
          <a:p>
            <a:pPr marL="0" indent="0">
              <a:buNone/>
            </a:pPr>
            <a:endParaRPr lang="en-US" sz="6400" b="1" dirty="0">
              <a:cs typeface="Calibri" panose="020F0502020204030204" pitchFamily="34" charset="0"/>
            </a:endParaRPr>
          </a:p>
          <a:p>
            <a:endParaRPr lang="en-US" dirty="0"/>
          </a:p>
        </p:txBody>
      </p:sp>
    </p:spTree>
    <p:custDataLst>
      <p:tags r:id="rId1"/>
    </p:custDataLst>
    <p:extLst>
      <p:ext uri="{BB962C8B-B14F-4D97-AF65-F5344CB8AC3E}">
        <p14:creationId xmlns:p14="http://schemas.microsoft.com/office/powerpoint/2010/main" val="25302265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65</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Training Expectations </a:t>
            </a:r>
          </a:p>
        </p:txBody>
      </p:sp>
      <p:sp>
        <p:nvSpPr>
          <p:cNvPr id="7" name="Text Placeholder 6"/>
          <p:cNvSpPr>
            <a:spLocks noGrp="1"/>
          </p:cNvSpPr>
          <p:nvPr>
            <p:ph type="body" idx="1"/>
          </p:nvPr>
        </p:nvSpPr>
        <p:spPr>
          <a:xfrm>
            <a:off x="614560" y="1316736"/>
            <a:ext cx="11183711" cy="5425522"/>
          </a:xfrm>
        </p:spPr>
        <p:txBody>
          <a:bodyPr vert="horz" lIns="91440" tIns="45720" rIns="91440" bIns="45720" rtlCol="0" anchor="t">
            <a:normAutofit/>
          </a:bodyPr>
          <a:lstStyle/>
          <a:p>
            <a:pPr marL="0" indent="0">
              <a:buNone/>
            </a:pPr>
            <a:endParaRPr lang="en-US" sz="2400" dirty="0"/>
          </a:p>
          <a:p>
            <a:pPr marL="0" indent="0">
              <a:buNone/>
            </a:pPr>
            <a:endParaRPr lang="en-US" sz="2400" dirty="0"/>
          </a:p>
          <a:p>
            <a:pPr marL="0" indent="0">
              <a:buNone/>
            </a:pPr>
            <a:endParaRPr lang="en-US" sz="2400" b="1" dirty="0"/>
          </a:p>
        </p:txBody>
      </p:sp>
      <p:sp>
        <p:nvSpPr>
          <p:cNvPr id="5" name="Date Placeholder 4"/>
          <p:cNvSpPr>
            <a:spLocks noGrp="1"/>
          </p:cNvSpPr>
          <p:nvPr>
            <p:ph type="dt" sz="half" idx="12"/>
          </p:nvPr>
        </p:nvSpPr>
        <p:spPr/>
        <p:txBody>
          <a:bodyPr/>
          <a:lstStyle/>
          <a:p>
            <a:r>
              <a:rPr lang="en-US"/>
              <a:t>2/24/2020</a:t>
            </a:r>
            <a:endParaRPr lang="en-US" dirty="0"/>
          </a:p>
        </p:txBody>
      </p:sp>
      <p:sp>
        <p:nvSpPr>
          <p:cNvPr id="8" name="Text Placeholder 4">
            <a:extLst>
              <a:ext uri="{FF2B5EF4-FFF2-40B4-BE49-F238E27FC236}">
                <a16:creationId xmlns:a16="http://schemas.microsoft.com/office/drawing/2014/main" id="{80226563-4779-478A-82D4-3B47A487A15F}"/>
              </a:ext>
            </a:extLst>
          </p:cNvPr>
          <p:cNvSpPr txBox="1">
            <a:spLocks/>
          </p:cNvSpPr>
          <p:nvPr/>
        </p:nvSpPr>
        <p:spPr>
          <a:xfrm>
            <a:off x="619760" y="1298218"/>
            <a:ext cx="10734040" cy="4780425"/>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200" b="1" dirty="0">
                <a:cs typeface="Calibri" panose="020F0502020204030204" pitchFamily="34" charset="0"/>
              </a:rPr>
              <a:t>Approvers (Level 1 and Level 2) </a:t>
            </a:r>
            <a:r>
              <a:rPr lang="en-US" sz="7200" dirty="0">
                <a:cs typeface="Calibri" panose="020F0502020204030204" pitchFamily="34" charset="0"/>
              </a:rPr>
              <a:t>– Required to take all Manager Self Service courses to learn what constitutes complete and compliant transactions for both HR and FIN levels of approval. Also required to take the Express Direct Retro course to understand approval considerations of these courses. </a:t>
            </a:r>
          </a:p>
          <a:p>
            <a:r>
              <a:rPr lang="en-US" sz="7200" b="1" dirty="0">
                <a:cs typeface="Calibri" panose="020F0502020204030204" pitchFamily="34" charset="0"/>
              </a:rPr>
              <a:t>Time and Absence Approver </a:t>
            </a:r>
            <a:r>
              <a:rPr lang="en-US" sz="7200" dirty="0">
                <a:cs typeface="Calibri" panose="020F0502020204030204" pitchFamily="34" charset="0"/>
              </a:rPr>
              <a:t>– Required to take a course on reviewing and approving time and absences. </a:t>
            </a:r>
          </a:p>
          <a:p>
            <a:r>
              <a:rPr lang="en-US" sz="7200" b="1" dirty="0">
                <a:cs typeface="Calibri" panose="020F0502020204030204" pitchFamily="34" charset="0"/>
              </a:rPr>
              <a:t>Time and Absence Editor </a:t>
            </a:r>
            <a:r>
              <a:rPr lang="en-US" sz="7200" dirty="0">
                <a:cs typeface="Calibri" panose="020F0502020204030204" pitchFamily="34" charset="0"/>
              </a:rPr>
              <a:t>– Will be provided training materials (job aids) on editing time. </a:t>
            </a:r>
          </a:p>
          <a:p>
            <a:r>
              <a:rPr lang="en-US" sz="7200" b="1" dirty="0">
                <a:cs typeface="Calibri" panose="020F0502020204030204" pitchFamily="34" charset="0"/>
              </a:rPr>
              <a:t>Query </a:t>
            </a:r>
            <a:r>
              <a:rPr lang="en-US" sz="7200" b="1" dirty="0" err="1">
                <a:cs typeface="Calibri" panose="020F0502020204030204" pitchFamily="34" charset="0"/>
              </a:rPr>
              <a:t>Workcenter</a:t>
            </a:r>
            <a:r>
              <a:rPr lang="en-US" sz="7200" b="1" dirty="0">
                <a:cs typeface="Calibri" panose="020F0502020204030204" pitchFamily="34" charset="0"/>
              </a:rPr>
              <a:t> </a:t>
            </a:r>
            <a:r>
              <a:rPr lang="en-US" sz="7200" dirty="0">
                <a:cs typeface="Calibri" panose="020F0502020204030204" pitchFamily="34" charset="0"/>
              </a:rPr>
              <a:t>– Training materials will be provided on how to use queries. </a:t>
            </a:r>
          </a:p>
          <a:p>
            <a:r>
              <a:rPr lang="en-US" sz="7200" b="1" dirty="0">
                <a:cs typeface="Calibri" panose="020F0502020204030204" pitchFamily="34" charset="0"/>
              </a:rPr>
              <a:t>Job and Position Inquiry </a:t>
            </a:r>
            <a:r>
              <a:rPr lang="en-US" sz="7200" dirty="0">
                <a:cs typeface="Calibri" panose="020F0502020204030204" pitchFamily="34" charset="0"/>
              </a:rPr>
              <a:t>– Training materials will be provided on how to use inquiry roles </a:t>
            </a:r>
          </a:p>
          <a:p>
            <a:r>
              <a:rPr lang="en-US" sz="7200" b="1" dirty="0">
                <a:cs typeface="Calibri" panose="020F0502020204030204" pitchFamily="34" charset="0"/>
              </a:rPr>
              <a:t>Show Personal Data</a:t>
            </a:r>
            <a:r>
              <a:rPr lang="en-US" sz="7200" dirty="0">
                <a:cs typeface="Calibri" panose="020F0502020204030204" pitchFamily="34" charset="0"/>
              </a:rPr>
              <a:t> – Training materials will be provided on how to use inquiry roles </a:t>
            </a:r>
          </a:p>
          <a:p>
            <a:pPr marL="0" indent="0">
              <a:buNone/>
            </a:pPr>
            <a:endParaRPr lang="en-US" sz="7200" b="1" dirty="0">
              <a:cs typeface="Calibri" panose="020F0502020204030204" pitchFamily="34" charset="0"/>
            </a:endParaRPr>
          </a:p>
          <a:p>
            <a:pPr marL="0" indent="0">
              <a:buNone/>
            </a:pPr>
            <a:endParaRPr lang="en-US" sz="6400" b="1" dirty="0">
              <a:cs typeface="Calibri" panose="020F0502020204030204" pitchFamily="34" charset="0"/>
            </a:endParaRPr>
          </a:p>
          <a:p>
            <a:pPr marL="0" indent="0">
              <a:buNone/>
            </a:pPr>
            <a:endParaRPr lang="en-US" sz="6400" b="1" dirty="0">
              <a:cs typeface="Calibri" panose="020F0502020204030204" pitchFamily="34" charset="0"/>
            </a:endParaRPr>
          </a:p>
          <a:p>
            <a:endParaRPr lang="en-US" dirty="0"/>
          </a:p>
        </p:txBody>
      </p:sp>
    </p:spTree>
    <p:custDataLst>
      <p:tags r:id="rId1"/>
    </p:custDataLst>
    <p:extLst>
      <p:ext uri="{BB962C8B-B14F-4D97-AF65-F5344CB8AC3E}">
        <p14:creationId xmlns:p14="http://schemas.microsoft.com/office/powerpoint/2010/main" val="2018774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54EA38-F763-4372-92DD-890FA339497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E7BFD-8946-41E8-A498-F8C8925B8B74}" type="slidenum">
              <a:rPr kumimoji="0" lang="en-US" sz="1200" b="0" i="0" u="none" strike="noStrike" kern="1200" cap="none" spc="0" normalizeH="0" baseline="0" noProof="0" smtClean="0">
                <a:ln>
                  <a:noFill/>
                </a:ln>
                <a:solidFill>
                  <a:srgbClr val="545454"/>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545454"/>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04C35940-9DA1-41B0-8545-354CFD49ED4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454"/>
                </a:solidFill>
                <a:effectLst/>
                <a:uLnTx/>
                <a:uFillTx/>
                <a:latin typeface="Arial" panose="020B0604020202020204"/>
                <a:ea typeface="+mn-ea"/>
                <a:cs typeface="+mn-cs"/>
              </a:rPr>
              <a:t>University System of Georgia Institution</a:t>
            </a:r>
          </a:p>
        </p:txBody>
      </p:sp>
      <p:sp>
        <p:nvSpPr>
          <p:cNvPr id="4" name="Title Placeholder 3">
            <a:extLst>
              <a:ext uri="{FF2B5EF4-FFF2-40B4-BE49-F238E27FC236}">
                <a16:creationId xmlns:a16="http://schemas.microsoft.com/office/drawing/2014/main" id="{E14F0ABE-0AEC-408D-AE05-C794117B6F52}"/>
              </a:ext>
            </a:extLst>
          </p:cNvPr>
          <p:cNvSpPr>
            <a:spLocks noGrp="1"/>
          </p:cNvSpPr>
          <p:nvPr>
            <p:ph type="title"/>
          </p:nvPr>
        </p:nvSpPr>
        <p:spPr>
          <a:xfrm>
            <a:off x="329622" y="-33050"/>
            <a:ext cx="10515600" cy="1210574"/>
          </a:xfrm>
        </p:spPr>
        <p:txBody>
          <a:bodyPr/>
          <a:lstStyle/>
          <a:p>
            <a:r>
              <a:rPr lang="en-US"/>
              <a:t>Adding Approvers and Reviewers</a:t>
            </a:r>
          </a:p>
        </p:txBody>
      </p:sp>
      <p:sp>
        <p:nvSpPr>
          <p:cNvPr id="6" name="Date Placeholder 5">
            <a:extLst>
              <a:ext uri="{FF2B5EF4-FFF2-40B4-BE49-F238E27FC236}">
                <a16:creationId xmlns:a16="http://schemas.microsoft.com/office/drawing/2014/main" id="{C6943508-CF3D-4613-B664-DDE8434BB333}"/>
              </a:ext>
            </a:extLst>
          </p:cNvPr>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454"/>
                </a:solidFill>
                <a:effectLst/>
                <a:uLnTx/>
                <a:uFillTx/>
                <a:latin typeface="Arial" panose="020B0604020202020204"/>
                <a:ea typeface="+mn-ea"/>
                <a:cs typeface="+mn-cs"/>
              </a:rPr>
              <a:t>2/24/2020</a:t>
            </a:r>
          </a:p>
        </p:txBody>
      </p:sp>
      <p:sp>
        <p:nvSpPr>
          <p:cNvPr id="5" name="TextBox 4">
            <a:extLst>
              <a:ext uri="{FF2B5EF4-FFF2-40B4-BE49-F238E27FC236}">
                <a16:creationId xmlns:a16="http://schemas.microsoft.com/office/drawing/2014/main" id="{33F9EF8B-87B9-4CD2-9588-676AF286A5C1}"/>
              </a:ext>
            </a:extLst>
          </p:cNvPr>
          <p:cNvSpPr txBox="1"/>
          <p:nvPr/>
        </p:nvSpPr>
        <p:spPr>
          <a:xfrm>
            <a:off x="1567499" y="3798509"/>
            <a:ext cx="2559821" cy="923330"/>
          </a:xfrm>
          <a:prstGeom prst="rect">
            <a:avLst/>
          </a:prstGeom>
          <a:noFill/>
        </p:spPr>
        <p:txBody>
          <a:bodyPr wrap="square" rtlCol="0" anchor="t">
            <a:spAutoFit/>
          </a:bodyPr>
          <a:lstStyle/>
          <a:p>
            <a:pPr algn="ctr">
              <a:defRPr/>
            </a:pPr>
            <a:r>
              <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rPr>
              <a:t>Department</a:t>
            </a:r>
            <a:r>
              <a:rPr lang="en-US" dirty="0">
                <a:solidFill>
                  <a:srgbClr val="00254C"/>
                </a:solidFill>
                <a:latin typeface="Arial" panose="020B0604020202020204"/>
              </a:rPr>
              <a:t> </a:t>
            </a:r>
            <a:endPar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rPr>
              <a:t>Approvers</a:t>
            </a:r>
            <a:endParaRPr lang="en-US" dirty="0">
              <a:solidFill>
                <a:srgbClr val="00254C"/>
              </a:solidFill>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254C"/>
                </a:solidFill>
                <a:latin typeface="Arial" panose="020B0604020202020204"/>
                <a:cs typeface="Arial"/>
              </a:rPr>
              <a:t>Level 1 (HR)</a:t>
            </a:r>
            <a:endParaRPr lang="en-US" sz="1800" b="0" i="0" u="none" strike="noStrike" kern="1200" cap="none" spc="0" normalizeH="0" baseline="0" noProof="0" dirty="0">
              <a:ln>
                <a:noFill/>
              </a:ln>
              <a:solidFill>
                <a:srgbClr val="00254C"/>
              </a:solidFill>
              <a:effectLst/>
              <a:uLnTx/>
              <a:uFillTx/>
              <a:latin typeface="Arial" panose="020B0604020202020204"/>
              <a:cs typeface="Arial"/>
            </a:endParaRPr>
          </a:p>
        </p:txBody>
      </p:sp>
      <p:cxnSp>
        <p:nvCxnSpPr>
          <p:cNvPr id="9" name="Straight Arrow Connector 8">
            <a:extLst>
              <a:ext uri="{FF2B5EF4-FFF2-40B4-BE49-F238E27FC236}">
                <a16:creationId xmlns:a16="http://schemas.microsoft.com/office/drawing/2014/main" id="{7E9A99C5-F65E-4F34-8514-60C35A5C6964}"/>
              </a:ext>
            </a:extLst>
          </p:cNvPr>
          <p:cNvCxnSpPr>
            <a:cxnSpLocks/>
          </p:cNvCxnSpPr>
          <p:nvPr/>
        </p:nvCxnSpPr>
        <p:spPr>
          <a:xfrm>
            <a:off x="1315371" y="3425747"/>
            <a:ext cx="835024"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0817C09-E874-4BB3-84C9-6ADC718E5687}"/>
              </a:ext>
            </a:extLst>
          </p:cNvPr>
          <p:cNvCxnSpPr>
            <a:cxnSpLocks/>
          </p:cNvCxnSpPr>
          <p:nvPr/>
        </p:nvCxnSpPr>
        <p:spPr>
          <a:xfrm>
            <a:off x="5511240" y="3452577"/>
            <a:ext cx="1041946"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058EFB0-B187-4E52-8624-25A55146CCE1}"/>
              </a:ext>
            </a:extLst>
          </p:cNvPr>
          <p:cNvSpPr txBox="1"/>
          <p:nvPr/>
        </p:nvSpPr>
        <p:spPr>
          <a:xfrm>
            <a:off x="5798100" y="3849841"/>
            <a:ext cx="255982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rPr>
              <a:t>Central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rPr>
              <a:t>Approver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rPr>
              <a:t>(Level 4)</a:t>
            </a:r>
          </a:p>
        </p:txBody>
      </p:sp>
      <p:cxnSp>
        <p:nvCxnSpPr>
          <p:cNvPr id="39" name="Straight Arrow Connector 38">
            <a:extLst>
              <a:ext uri="{FF2B5EF4-FFF2-40B4-BE49-F238E27FC236}">
                <a16:creationId xmlns:a16="http://schemas.microsoft.com/office/drawing/2014/main" id="{809F0E6C-AF86-487C-9673-1EAB18E82F51}"/>
              </a:ext>
            </a:extLst>
          </p:cNvPr>
          <p:cNvCxnSpPr>
            <a:cxnSpLocks/>
          </p:cNvCxnSpPr>
          <p:nvPr/>
        </p:nvCxnSpPr>
        <p:spPr>
          <a:xfrm>
            <a:off x="7213578" y="3425747"/>
            <a:ext cx="1216283"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E45CF12-8970-4371-8D71-506B62875239}"/>
              </a:ext>
            </a:extLst>
          </p:cNvPr>
          <p:cNvSpPr txBox="1"/>
          <p:nvPr/>
        </p:nvSpPr>
        <p:spPr>
          <a:xfrm>
            <a:off x="-571467" y="3937719"/>
            <a:ext cx="224910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rPr>
              <a:t>Initiator</a:t>
            </a:r>
          </a:p>
        </p:txBody>
      </p:sp>
      <p:sp>
        <p:nvSpPr>
          <p:cNvPr id="20" name="TextBox 19">
            <a:extLst>
              <a:ext uri="{FF2B5EF4-FFF2-40B4-BE49-F238E27FC236}">
                <a16:creationId xmlns:a16="http://schemas.microsoft.com/office/drawing/2014/main" id="{D80A412C-1156-44BE-9A6A-037D0D748303}"/>
              </a:ext>
            </a:extLst>
          </p:cNvPr>
          <p:cNvSpPr txBox="1"/>
          <p:nvPr/>
        </p:nvSpPr>
        <p:spPr>
          <a:xfrm>
            <a:off x="7567452" y="3808035"/>
            <a:ext cx="255982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rPr>
              <a:t>Central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rPr>
              <a:t>Approver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rPr>
              <a:t>(Level 5)</a:t>
            </a:r>
          </a:p>
        </p:txBody>
      </p:sp>
      <p:sp>
        <p:nvSpPr>
          <p:cNvPr id="22" name="TextBox 21">
            <a:extLst>
              <a:ext uri="{FF2B5EF4-FFF2-40B4-BE49-F238E27FC236}">
                <a16:creationId xmlns:a16="http://schemas.microsoft.com/office/drawing/2014/main" id="{D8DA550B-3A04-481D-B770-BBA217BE01C9}"/>
              </a:ext>
            </a:extLst>
          </p:cNvPr>
          <p:cNvSpPr txBox="1"/>
          <p:nvPr/>
        </p:nvSpPr>
        <p:spPr>
          <a:xfrm>
            <a:off x="580575" y="1204617"/>
            <a:ext cx="11061261" cy="1508105"/>
          </a:xfrm>
          <a:prstGeom prst="rect">
            <a:avLst/>
          </a:prstGeom>
          <a:noFill/>
        </p:spPr>
        <p:txBody>
          <a:bodyPr wrap="square"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a:ln>
                  <a:noFill/>
                </a:ln>
                <a:solidFill>
                  <a:srgbClr val="00254C"/>
                </a:solidFill>
                <a:effectLst/>
                <a:uLnTx/>
                <a:uFillTx/>
                <a:latin typeface="+mj-lt"/>
                <a:ea typeface="+mn-ea"/>
                <a:cs typeface="+mn-cs"/>
              </a:rPr>
              <a:t>There is functionality to add Ad-Hoc approvers and reviewers during the approval process</a:t>
            </a:r>
            <a:endParaRPr lang="en-US" sz="2400">
              <a:latin typeface="+mj-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254C"/>
                </a:solidFill>
                <a:effectLst/>
                <a:uLnTx/>
                <a:uFillTx/>
                <a:latin typeface="Arial" panose="020B0604020202020204"/>
                <a:ea typeface="+mn-ea"/>
                <a:cs typeface="+mn-cs"/>
              </a:rPr>
              <a:t>Approvers are required to take action</a:t>
            </a:r>
            <a:endParaRPr lang="en-US" sz="2200" b="0" i="0" u="none" strike="noStrike" kern="1200" cap="none" spc="0" normalizeH="0" baseline="0" noProof="0">
              <a:ln>
                <a:noFill/>
              </a:ln>
              <a:solidFill>
                <a:srgbClr val="00254C"/>
              </a:solidFill>
              <a:effectLst/>
              <a:uLnTx/>
              <a:uFillTx/>
              <a:latin typeface="Arial" panose="020B0604020202020204"/>
              <a:cs typeface="Aria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254C"/>
                </a:solidFill>
                <a:effectLst/>
                <a:uLnTx/>
                <a:uFillTx/>
                <a:latin typeface="Arial" panose="020B0604020202020204"/>
                <a:ea typeface="+mn-ea"/>
                <a:cs typeface="+mn-cs"/>
              </a:rPr>
              <a:t>Reviewers are not required to take action</a:t>
            </a:r>
            <a:endParaRPr lang="en-US" sz="2200" b="0" i="0" u="none" strike="noStrike" kern="1200" cap="none" spc="0" normalizeH="0" baseline="0" noProof="0">
              <a:ln>
                <a:noFill/>
              </a:ln>
              <a:solidFill>
                <a:srgbClr val="00254C"/>
              </a:solidFill>
              <a:effectLst/>
              <a:uLnTx/>
              <a:uFillTx/>
              <a:latin typeface="Arial" panose="020B0604020202020204"/>
              <a:cs typeface="Arial"/>
            </a:endParaRPr>
          </a:p>
        </p:txBody>
      </p:sp>
      <p:cxnSp>
        <p:nvCxnSpPr>
          <p:cNvPr id="23" name="Straight Arrow Connector 22">
            <a:extLst>
              <a:ext uri="{FF2B5EF4-FFF2-40B4-BE49-F238E27FC236}">
                <a16:creationId xmlns:a16="http://schemas.microsoft.com/office/drawing/2014/main" id="{79004425-7AA0-401D-B387-A7F4045B2B76}"/>
              </a:ext>
            </a:extLst>
          </p:cNvPr>
          <p:cNvCxnSpPr>
            <a:cxnSpLocks/>
          </p:cNvCxnSpPr>
          <p:nvPr/>
        </p:nvCxnSpPr>
        <p:spPr>
          <a:xfrm>
            <a:off x="9168078" y="3410157"/>
            <a:ext cx="1216283"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65F20C9-40E5-466D-BD0C-F5F5EDCACD64}"/>
              </a:ext>
            </a:extLst>
          </p:cNvPr>
          <p:cNvCxnSpPr>
            <a:cxnSpLocks/>
          </p:cNvCxnSpPr>
          <p:nvPr/>
        </p:nvCxnSpPr>
        <p:spPr>
          <a:xfrm>
            <a:off x="5520992" y="3447838"/>
            <a:ext cx="1654920" cy="2023778"/>
          </a:xfrm>
          <a:prstGeom prst="straightConnector1">
            <a:avLst/>
          </a:prstGeom>
          <a:ln w="38100" cap="flat" cmpd="sng" algn="ctr">
            <a:solidFill>
              <a:schemeClr val="accent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41" name="TextBox 40">
            <a:extLst>
              <a:ext uri="{FF2B5EF4-FFF2-40B4-BE49-F238E27FC236}">
                <a16:creationId xmlns:a16="http://schemas.microsoft.com/office/drawing/2014/main" id="{CB7C3049-A008-4EC7-97EB-80ABD04BEBB0}"/>
              </a:ext>
            </a:extLst>
          </p:cNvPr>
          <p:cNvSpPr txBox="1"/>
          <p:nvPr/>
        </p:nvSpPr>
        <p:spPr>
          <a:xfrm>
            <a:off x="8357921" y="5191718"/>
            <a:ext cx="375053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254C"/>
                </a:solidFill>
                <a:effectLst/>
                <a:uLnTx/>
                <a:uFillTx/>
                <a:latin typeface="Arial" panose="020B0604020202020204"/>
                <a:ea typeface="+mn-ea"/>
                <a:cs typeface="+mn-cs"/>
              </a:rPr>
              <a:t>Ad-Hoc Approver and/or Ad-Hoc Reviewer can be added wherever there is a plus sign</a:t>
            </a:r>
          </a:p>
        </p:txBody>
      </p:sp>
      <p:pic>
        <p:nvPicPr>
          <p:cNvPr id="26" name="Picture 25">
            <a:extLst>
              <a:ext uri="{FF2B5EF4-FFF2-40B4-BE49-F238E27FC236}">
                <a16:creationId xmlns:a16="http://schemas.microsoft.com/office/drawing/2014/main" id="{70FAD644-E1A1-41B5-921A-E6C074A5DE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000" t="13779" r="13921" b="14970"/>
          <a:stretch/>
        </p:blipFill>
        <p:spPr>
          <a:xfrm flipH="1">
            <a:off x="37404" y="2712722"/>
            <a:ext cx="1135614" cy="1138339"/>
          </a:xfrm>
          <a:prstGeom prst="rect">
            <a:avLst/>
          </a:prstGeom>
        </p:spPr>
      </p:pic>
      <p:pic>
        <p:nvPicPr>
          <p:cNvPr id="28" name="Picture 27">
            <a:extLst>
              <a:ext uri="{FF2B5EF4-FFF2-40B4-BE49-F238E27FC236}">
                <a16:creationId xmlns:a16="http://schemas.microsoft.com/office/drawing/2014/main" id="{F27FB121-E1B7-498C-84A1-B90F69B54E95}"/>
              </a:ext>
            </a:extLst>
          </p:cNvPr>
          <p:cNvPicPr>
            <a:picLocks noChangeAspect="1"/>
          </p:cNvPicPr>
          <p:nvPr/>
        </p:nvPicPr>
        <p:blipFill rotWithShape="1">
          <a:blip r:embed="rId5">
            <a:extLst>
              <a:ext uri="{28A0092B-C50C-407E-A947-70E740481C1C}">
                <a14:useLocalDpi xmlns:a14="http://schemas.microsoft.com/office/drawing/2010/main" val="0"/>
              </a:ext>
            </a:extLst>
          </a:blip>
          <a:srcRect l="22732" t="27245" r="23870" b="28720"/>
          <a:stretch/>
        </p:blipFill>
        <p:spPr>
          <a:xfrm>
            <a:off x="4340669" y="2763063"/>
            <a:ext cx="1071809" cy="1024049"/>
          </a:xfrm>
          <a:prstGeom prst="rect">
            <a:avLst/>
          </a:prstGeom>
        </p:spPr>
      </p:pic>
      <p:pic>
        <p:nvPicPr>
          <p:cNvPr id="29" name="Picture 28">
            <a:extLst>
              <a:ext uri="{FF2B5EF4-FFF2-40B4-BE49-F238E27FC236}">
                <a16:creationId xmlns:a16="http://schemas.microsoft.com/office/drawing/2014/main" id="{926D6C69-446C-4039-9B69-7564569B06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4870" t="14801" r="35267" b="14290"/>
          <a:stretch/>
        </p:blipFill>
        <p:spPr>
          <a:xfrm>
            <a:off x="6665536" y="2764522"/>
            <a:ext cx="495095" cy="1127635"/>
          </a:xfrm>
          <a:prstGeom prst="rect">
            <a:avLst/>
          </a:prstGeom>
        </p:spPr>
      </p:pic>
      <p:pic>
        <p:nvPicPr>
          <p:cNvPr id="31" name="Picture 30">
            <a:extLst>
              <a:ext uri="{FF2B5EF4-FFF2-40B4-BE49-F238E27FC236}">
                <a16:creationId xmlns:a16="http://schemas.microsoft.com/office/drawing/2014/main" id="{F2B9F618-E2C6-4603-88C9-C9322F7598A1}"/>
              </a:ext>
            </a:extLst>
          </p:cNvPr>
          <p:cNvPicPr>
            <a:picLocks noChangeAspect="1"/>
          </p:cNvPicPr>
          <p:nvPr/>
        </p:nvPicPr>
        <p:blipFill rotWithShape="1">
          <a:blip r:embed="rId5">
            <a:extLst>
              <a:ext uri="{28A0092B-C50C-407E-A947-70E740481C1C}">
                <a14:useLocalDpi xmlns:a14="http://schemas.microsoft.com/office/drawing/2010/main" val="0"/>
              </a:ext>
            </a:extLst>
          </a:blip>
          <a:srcRect l="22732" t="27245" r="23870" b="28720"/>
          <a:stretch/>
        </p:blipFill>
        <p:spPr>
          <a:xfrm>
            <a:off x="7323291" y="5103915"/>
            <a:ext cx="1071809" cy="1024049"/>
          </a:xfrm>
          <a:prstGeom prst="rect">
            <a:avLst/>
          </a:prstGeom>
        </p:spPr>
      </p:pic>
      <p:pic>
        <p:nvPicPr>
          <p:cNvPr id="32" name="Picture 31">
            <a:extLst>
              <a:ext uri="{FF2B5EF4-FFF2-40B4-BE49-F238E27FC236}">
                <a16:creationId xmlns:a16="http://schemas.microsoft.com/office/drawing/2014/main" id="{81E617F0-4637-41A4-8274-6E166B3B0C5E}"/>
              </a:ext>
            </a:extLst>
          </p:cNvPr>
          <p:cNvPicPr>
            <a:picLocks noChangeAspect="1"/>
          </p:cNvPicPr>
          <p:nvPr/>
        </p:nvPicPr>
        <p:blipFill rotWithShape="1">
          <a:blip r:embed="rId7">
            <a:extLst>
              <a:ext uri="{28A0092B-C50C-407E-A947-70E740481C1C}">
                <a14:useLocalDpi xmlns:a14="http://schemas.microsoft.com/office/drawing/2010/main" val="0"/>
              </a:ext>
            </a:extLst>
          </a:blip>
          <a:srcRect l="15473" t="26989" r="15019" b="17280"/>
          <a:stretch/>
        </p:blipFill>
        <p:spPr>
          <a:xfrm>
            <a:off x="10451902" y="2761646"/>
            <a:ext cx="1656556" cy="1328201"/>
          </a:xfrm>
          <a:prstGeom prst="rect">
            <a:avLst/>
          </a:prstGeom>
        </p:spPr>
      </p:pic>
      <p:pic>
        <p:nvPicPr>
          <p:cNvPr id="25" name="Picture 24">
            <a:extLst>
              <a:ext uri="{FF2B5EF4-FFF2-40B4-BE49-F238E27FC236}">
                <a16:creationId xmlns:a16="http://schemas.microsoft.com/office/drawing/2014/main" id="{858B8AE2-67E2-43C0-9BDB-A22AA934950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9815" t="13344" r="29983" b="14213"/>
          <a:stretch/>
        </p:blipFill>
        <p:spPr>
          <a:xfrm>
            <a:off x="8492444" y="2698390"/>
            <a:ext cx="633020" cy="1189639"/>
          </a:xfrm>
          <a:prstGeom prst="rect">
            <a:avLst/>
          </a:prstGeom>
        </p:spPr>
      </p:pic>
      <p:sp>
        <p:nvSpPr>
          <p:cNvPr id="40" name="Plus Sign 39">
            <a:extLst>
              <a:ext uri="{FF2B5EF4-FFF2-40B4-BE49-F238E27FC236}">
                <a16:creationId xmlns:a16="http://schemas.microsoft.com/office/drawing/2014/main" id="{93A0EBD7-D602-4A6F-BCD6-A953D1542C50}"/>
              </a:ext>
            </a:extLst>
          </p:cNvPr>
          <p:cNvSpPr/>
          <p:nvPr/>
        </p:nvSpPr>
        <p:spPr>
          <a:xfrm>
            <a:off x="5657486" y="2862930"/>
            <a:ext cx="590230" cy="582188"/>
          </a:xfrm>
          <a:prstGeom prst="mathPlus">
            <a:avLst/>
          </a:prstGeom>
          <a:solidFill>
            <a:srgbClr val="4B8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lus Sign 41">
            <a:extLst>
              <a:ext uri="{FF2B5EF4-FFF2-40B4-BE49-F238E27FC236}">
                <a16:creationId xmlns:a16="http://schemas.microsoft.com/office/drawing/2014/main" id="{DD39CF34-245A-4AFA-BF5C-CC6433E76D18}"/>
              </a:ext>
            </a:extLst>
          </p:cNvPr>
          <p:cNvSpPr/>
          <p:nvPr/>
        </p:nvSpPr>
        <p:spPr>
          <a:xfrm>
            <a:off x="7531771" y="2807840"/>
            <a:ext cx="590230" cy="582188"/>
          </a:xfrm>
          <a:prstGeom prst="mathPlus">
            <a:avLst/>
          </a:prstGeom>
          <a:solidFill>
            <a:srgbClr val="4B8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lus Sign 42">
            <a:extLst>
              <a:ext uri="{FF2B5EF4-FFF2-40B4-BE49-F238E27FC236}">
                <a16:creationId xmlns:a16="http://schemas.microsoft.com/office/drawing/2014/main" id="{6E17BC44-C21D-46BF-BBA0-4FBC489DAF67}"/>
              </a:ext>
            </a:extLst>
          </p:cNvPr>
          <p:cNvSpPr/>
          <p:nvPr/>
        </p:nvSpPr>
        <p:spPr>
          <a:xfrm>
            <a:off x="9432314" y="2813597"/>
            <a:ext cx="590230" cy="582188"/>
          </a:xfrm>
          <a:prstGeom prst="mathPlus">
            <a:avLst/>
          </a:prstGeom>
          <a:solidFill>
            <a:srgbClr val="4B8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07C2D450-30D6-4409-9774-67814D90AD0F}"/>
              </a:ext>
            </a:extLst>
          </p:cNvPr>
          <p:cNvPicPr>
            <a:picLocks noChangeAspect="1"/>
          </p:cNvPicPr>
          <p:nvPr/>
        </p:nvPicPr>
        <p:blipFill rotWithShape="1">
          <a:blip r:embed="rId5">
            <a:extLst>
              <a:ext uri="{28A0092B-C50C-407E-A947-70E740481C1C}">
                <a14:useLocalDpi xmlns:a14="http://schemas.microsoft.com/office/drawing/2010/main" val="0"/>
              </a:ext>
            </a:extLst>
          </a:blip>
          <a:srcRect l="22732" t="27245" r="23870" b="28720"/>
          <a:stretch/>
        </p:blipFill>
        <p:spPr>
          <a:xfrm>
            <a:off x="2177766" y="2763063"/>
            <a:ext cx="1071809" cy="1024049"/>
          </a:xfrm>
          <a:prstGeom prst="rect">
            <a:avLst/>
          </a:prstGeom>
        </p:spPr>
      </p:pic>
      <p:cxnSp>
        <p:nvCxnSpPr>
          <p:cNvPr id="30" name="Straight Arrow Connector 29">
            <a:extLst>
              <a:ext uri="{FF2B5EF4-FFF2-40B4-BE49-F238E27FC236}">
                <a16:creationId xmlns:a16="http://schemas.microsoft.com/office/drawing/2014/main" id="{0FD10456-A186-4AC5-9B3F-BFDE3ECB2FD7}"/>
              </a:ext>
            </a:extLst>
          </p:cNvPr>
          <p:cNvCxnSpPr>
            <a:cxnSpLocks/>
          </p:cNvCxnSpPr>
          <p:nvPr/>
        </p:nvCxnSpPr>
        <p:spPr>
          <a:xfrm>
            <a:off x="3427433" y="3404158"/>
            <a:ext cx="835024"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3" name="Plus Sign 32">
            <a:extLst>
              <a:ext uri="{FF2B5EF4-FFF2-40B4-BE49-F238E27FC236}">
                <a16:creationId xmlns:a16="http://schemas.microsoft.com/office/drawing/2014/main" id="{9EB6BBA8-2C67-4E1E-976D-750C20B1F191}"/>
              </a:ext>
            </a:extLst>
          </p:cNvPr>
          <p:cNvSpPr/>
          <p:nvPr/>
        </p:nvSpPr>
        <p:spPr>
          <a:xfrm>
            <a:off x="3494583" y="2805583"/>
            <a:ext cx="590230" cy="582188"/>
          </a:xfrm>
          <a:prstGeom prst="mathPlus">
            <a:avLst/>
          </a:prstGeom>
          <a:solidFill>
            <a:srgbClr val="4B8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390D50E-125F-4ADD-AB66-6C04880181CD}"/>
              </a:ext>
            </a:extLst>
          </p:cNvPr>
          <p:cNvSpPr txBox="1"/>
          <p:nvPr/>
        </p:nvSpPr>
        <p:spPr>
          <a:xfrm>
            <a:off x="3680010" y="3808890"/>
            <a:ext cx="2559821" cy="923330"/>
          </a:xfrm>
          <a:prstGeom prst="rect">
            <a:avLst/>
          </a:prstGeom>
          <a:noFill/>
        </p:spPr>
        <p:txBody>
          <a:bodyPr wrap="square" rtlCol="0" anchor="t">
            <a:spAutoFit/>
          </a:bodyPr>
          <a:lstStyle/>
          <a:p>
            <a:pPr algn="ctr">
              <a:defRPr/>
            </a:pPr>
            <a:r>
              <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rPr>
              <a:t>Department</a:t>
            </a:r>
            <a:r>
              <a:rPr lang="en-US" dirty="0">
                <a:solidFill>
                  <a:srgbClr val="00254C"/>
                </a:solidFill>
                <a:latin typeface="Arial" panose="020B0604020202020204"/>
              </a:rPr>
              <a:t> </a:t>
            </a:r>
            <a:endPar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54C"/>
                </a:solidFill>
                <a:effectLst/>
                <a:uLnTx/>
                <a:uFillTx/>
                <a:latin typeface="Arial" panose="020B0604020202020204"/>
                <a:ea typeface="+mn-ea"/>
                <a:cs typeface="+mn-cs"/>
              </a:rPr>
              <a:t>Approvers</a:t>
            </a:r>
            <a:endParaRPr lang="en-US" dirty="0">
              <a:solidFill>
                <a:srgbClr val="00254C"/>
              </a:solidFill>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254C"/>
                </a:solidFill>
                <a:latin typeface="Arial" panose="020B0604020202020204"/>
                <a:cs typeface="Arial"/>
              </a:rPr>
              <a:t>Level 2 (FIN)</a:t>
            </a:r>
            <a:endParaRPr lang="en-US" sz="1800" b="0" i="0" u="none" strike="noStrike" kern="1200" cap="none" spc="0" normalizeH="0" baseline="0" noProof="0" dirty="0">
              <a:ln>
                <a:noFill/>
              </a:ln>
              <a:solidFill>
                <a:srgbClr val="00254C"/>
              </a:solidFill>
              <a:effectLst/>
              <a:uLnTx/>
              <a:uFillTx/>
              <a:latin typeface="Arial" panose="020B0604020202020204"/>
              <a:cs typeface="Arial"/>
            </a:endParaRPr>
          </a:p>
        </p:txBody>
      </p:sp>
    </p:spTree>
    <p:custDataLst>
      <p:tags r:id="rId1"/>
    </p:custDataLst>
    <p:extLst>
      <p:ext uri="{BB962C8B-B14F-4D97-AF65-F5344CB8AC3E}">
        <p14:creationId xmlns:p14="http://schemas.microsoft.com/office/powerpoint/2010/main" val="168520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C61ABE-4A70-4B3F-8F44-07377A0ACB98}"/>
              </a:ext>
            </a:extLst>
          </p:cNvPr>
          <p:cNvSpPr>
            <a:spLocks noGrp="1"/>
          </p:cNvSpPr>
          <p:nvPr>
            <p:ph type="sldNum" sz="quarter" idx="11"/>
          </p:nvPr>
        </p:nvSpPr>
        <p:spPr/>
        <p:txBody>
          <a:bodyPr/>
          <a:lstStyle/>
          <a:p>
            <a:pPr algn="r"/>
            <a:fld id="{920E7BFD-8946-41E8-A498-F8C8925B8B74}" type="slidenum">
              <a:rPr lang="en-US" smtClean="0"/>
              <a:pPr algn="r"/>
              <a:t>8</a:t>
            </a:fld>
            <a:endParaRPr lang="en-US"/>
          </a:p>
        </p:txBody>
      </p:sp>
      <p:sp>
        <p:nvSpPr>
          <p:cNvPr id="3" name="Footer Placeholder 2">
            <a:extLst>
              <a:ext uri="{FF2B5EF4-FFF2-40B4-BE49-F238E27FC236}">
                <a16:creationId xmlns:a16="http://schemas.microsoft.com/office/drawing/2014/main" id="{8584A8DA-A386-4F93-A6B8-802FE0F96F74}"/>
              </a:ext>
            </a:extLst>
          </p:cNvPr>
          <p:cNvSpPr>
            <a:spLocks noGrp="1"/>
          </p:cNvSpPr>
          <p:nvPr>
            <p:ph type="ftr" sz="quarter" idx="12"/>
          </p:nvPr>
        </p:nvSpPr>
        <p:spPr/>
        <p:txBody>
          <a:bodyPr/>
          <a:lstStyle/>
          <a:p>
            <a:pPr algn="ctr"/>
            <a:r>
              <a:rPr lang="en-US"/>
              <a:t>University System of Georgia Institution</a:t>
            </a:r>
          </a:p>
        </p:txBody>
      </p:sp>
      <p:sp>
        <p:nvSpPr>
          <p:cNvPr id="4" name="Title 3">
            <a:extLst>
              <a:ext uri="{FF2B5EF4-FFF2-40B4-BE49-F238E27FC236}">
                <a16:creationId xmlns:a16="http://schemas.microsoft.com/office/drawing/2014/main" id="{5837BFDD-8EF7-4948-849F-C60C077D057C}"/>
              </a:ext>
            </a:extLst>
          </p:cNvPr>
          <p:cNvSpPr>
            <a:spLocks noGrp="1"/>
          </p:cNvSpPr>
          <p:nvPr>
            <p:ph type="title"/>
          </p:nvPr>
        </p:nvSpPr>
        <p:spPr/>
        <p:txBody>
          <a:bodyPr/>
          <a:lstStyle/>
          <a:p>
            <a:r>
              <a:rPr lang="en-US" dirty="0"/>
              <a:t>Transactional Roles</a:t>
            </a:r>
          </a:p>
        </p:txBody>
      </p:sp>
      <p:sp>
        <p:nvSpPr>
          <p:cNvPr id="5" name="Date Placeholder 4">
            <a:extLst>
              <a:ext uri="{FF2B5EF4-FFF2-40B4-BE49-F238E27FC236}">
                <a16:creationId xmlns:a16="http://schemas.microsoft.com/office/drawing/2014/main" id="{C8149B08-4976-4E43-AC89-A1AD56911A36}"/>
              </a:ext>
            </a:extLst>
          </p:cNvPr>
          <p:cNvSpPr>
            <a:spLocks noGrp="1"/>
          </p:cNvSpPr>
          <p:nvPr>
            <p:ph type="dt" sz="half" idx="2"/>
          </p:nvPr>
        </p:nvSpPr>
        <p:spPr/>
        <p:txBody>
          <a:bodyPr/>
          <a:lstStyle/>
          <a:p>
            <a:r>
              <a:rPr lang="en-US"/>
              <a:t>2/24/2020</a:t>
            </a:r>
          </a:p>
        </p:txBody>
      </p:sp>
    </p:spTree>
    <p:extLst>
      <p:ext uri="{BB962C8B-B14F-4D97-AF65-F5344CB8AC3E}">
        <p14:creationId xmlns:p14="http://schemas.microsoft.com/office/powerpoint/2010/main" val="713715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920E7BFD-8946-41E8-A498-F8C8925B8B74}" type="slidenum">
              <a:rPr lang="en-US" smtClean="0"/>
              <a:pPr algn="r"/>
              <a:t>9</a:t>
            </a:fld>
            <a:endParaRPr lang="en-US" dirty="0"/>
          </a:p>
        </p:txBody>
      </p:sp>
      <p:sp>
        <p:nvSpPr>
          <p:cNvPr id="3" name="Footer Placeholder 2"/>
          <p:cNvSpPr>
            <a:spLocks noGrp="1"/>
          </p:cNvSpPr>
          <p:nvPr>
            <p:ph type="ftr" sz="quarter" idx="11"/>
          </p:nvPr>
        </p:nvSpPr>
        <p:spPr/>
        <p:txBody>
          <a:bodyPr/>
          <a:lstStyle/>
          <a:p>
            <a:pPr algn="ctr"/>
            <a:r>
              <a:rPr lang="en-US" dirty="0"/>
              <a:t>University System of Georgia Institution</a:t>
            </a:r>
          </a:p>
        </p:txBody>
      </p:sp>
      <p:sp>
        <p:nvSpPr>
          <p:cNvPr id="6" name="Title 5"/>
          <p:cNvSpPr>
            <a:spLocks noGrp="1"/>
          </p:cNvSpPr>
          <p:nvPr>
            <p:ph type="title"/>
          </p:nvPr>
        </p:nvSpPr>
        <p:spPr/>
        <p:txBody>
          <a:bodyPr/>
          <a:lstStyle/>
          <a:p>
            <a:r>
              <a:rPr lang="en-US" dirty="0"/>
              <a:t>Employee (BOR Employee Careers)</a:t>
            </a:r>
          </a:p>
        </p:txBody>
      </p:sp>
      <p:sp>
        <p:nvSpPr>
          <p:cNvPr id="7" name="Text Placeholder 6"/>
          <p:cNvSpPr>
            <a:spLocks noGrp="1"/>
          </p:cNvSpPr>
          <p:nvPr>
            <p:ph type="body" idx="1"/>
          </p:nvPr>
        </p:nvSpPr>
        <p:spPr>
          <a:xfrm>
            <a:off x="614560" y="1270556"/>
            <a:ext cx="11183711" cy="5425522"/>
          </a:xfrm>
        </p:spPr>
        <p:txBody>
          <a:bodyPr vert="horz" lIns="91440" tIns="45720" rIns="91440" bIns="45720" rtlCol="0" anchor="t">
            <a:normAutofit/>
          </a:bodyPr>
          <a:lstStyle/>
          <a:p>
            <a:pPr marL="0" indent="0">
              <a:buNone/>
            </a:pPr>
            <a:r>
              <a:rPr lang="en-US" sz="2400" b="1" dirty="0"/>
              <a:t>Who gets this role:</a:t>
            </a:r>
          </a:p>
          <a:p>
            <a:r>
              <a:rPr lang="en-US" sz="2400" dirty="0"/>
              <a:t>Granted dynamically to all employees with access to Employee Self-Service</a:t>
            </a:r>
          </a:p>
          <a:p>
            <a:endParaRPr lang="en-US" sz="2400" dirty="0"/>
          </a:p>
          <a:p>
            <a:pPr marL="0" indent="0">
              <a:buNone/>
            </a:pPr>
            <a:r>
              <a:rPr lang="en-US" sz="2400" b="1" dirty="0"/>
              <a:t>What can this role see:</a:t>
            </a:r>
          </a:p>
          <a:p>
            <a:r>
              <a:rPr lang="en-US" sz="2400" dirty="0"/>
              <a:t>Gives access to Recruiting Self-Service page and tile</a:t>
            </a:r>
          </a:p>
          <a:p>
            <a:endParaRPr lang="en-US" sz="2400" dirty="0"/>
          </a:p>
          <a:p>
            <a:pPr marL="0" indent="0">
              <a:buNone/>
            </a:pPr>
            <a:r>
              <a:rPr lang="en-US" sz="2400" b="1" dirty="0"/>
              <a:t>What can this role do:</a:t>
            </a:r>
          </a:p>
          <a:p>
            <a:r>
              <a:rPr lang="en-US" sz="2400" dirty="0"/>
              <a:t>Internally search for job openings and apply for jobs</a:t>
            </a:r>
          </a:p>
          <a:p>
            <a:endParaRPr lang="en-US" sz="2400" dirty="0"/>
          </a:p>
          <a:p>
            <a:pPr marL="0" indent="0">
              <a:buNone/>
            </a:pPr>
            <a:endParaRPr lang="en-US" sz="2400" dirty="0"/>
          </a:p>
          <a:p>
            <a:pPr marL="0" indent="0">
              <a:buNone/>
            </a:pPr>
            <a:endParaRPr lang="en-US" sz="2000" dirty="0"/>
          </a:p>
        </p:txBody>
      </p:sp>
      <p:sp>
        <p:nvSpPr>
          <p:cNvPr id="5" name="Date Placeholder 4"/>
          <p:cNvSpPr>
            <a:spLocks noGrp="1"/>
          </p:cNvSpPr>
          <p:nvPr>
            <p:ph type="dt" sz="half" idx="12"/>
          </p:nvPr>
        </p:nvSpPr>
        <p:spPr/>
        <p:txBody>
          <a:bodyPr/>
          <a:lstStyle/>
          <a:p>
            <a:r>
              <a:rPr lang="en-US"/>
              <a:t>2/24/2020</a:t>
            </a:r>
            <a:endParaRPr lang="en-US" dirty="0"/>
          </a:p>
        </p:txBody>
      </p:sp>
    </p:spTree>
    <p:custDataLst>
      <p:tags r:id="rId1"/>
    </p:custDataLst>
    <p:extLst>
      <p:ext uri="{BB962C8B-B14F-4D97-AF65-F5344CB8AC3E}">
        <p14:creationId xmlns:p14="http://schemas.microsoft.com/office/powerpoint/2010/main" val="4716028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2_CONTENT ONLY" val="CWBiJu6z"/>
  <p:tag name="ARTICULATE_DESIGN_ID_3_SECTION BREAKS - CHEVRON + HEADER" val="p7aY70oP"/>
  <p:tag name="ARTICULATE_DESIGN_ID_5_OTHER STANDARDS" val="QtXwM7yO"/>
  <p:tag name="ARTICULATE_PROJECT_OPEN" val="0"/>
  <p:tag name="ARTICULATE_SLIDE_COUNT" val="6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ITLE WITHOUT PROGRAM NAME">
  <a:themeElements>
    <a:clrScheme name="GT-ERP">
      <a:dk1>
        <a:srgbClr val="00254C"/>
      </a:dk1>
      <a:lt1>
        <a:srgbClr val="FFFFFF"/>
      </a:lt1>
      <a:dk2>
        <a:srgbClr val="545454"/>
      </a:dk2>
      <a:lt2>
        <a:srgbClr val="E5E5E5"/>
      </a:lt2>
      <a:accent1>
        <a:srgbClr val="EEB211"/>
      </a:accent1>
      <a:accent2>
        <a:srgbClr val="808080"/>
      </a:accent2>
      <a:accent3>
        <a:srgbClr val="040404"/>
      </a:accent3>
      <a:accent4>
        <a:srgbClr val="000000"/>
      </a:accent4>
      <a:accent5>
        <a:srgbClr val="000000"/>
      </a:accent5>
      <a:accent6>
        <a:srgbClr val="0000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M PPT Template_FINAL.pptx" id="{D84509A2-1F74-4E8C-8091-A229B7B41153}" vid="{0EA8CD65-42BE-49DC-A3A9-08DFAA31FB2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TENT ONLY">
  <a:themeElements>
    <a:clrScheme name="Custom 2">
      <a:dk1>
        <a:srgbClr val="00254C"/>
      </a:dk1>
      <a:lt1>
        <a:srgbClr val="FFFFFF"/>
      </a:lt1>
      <a:dk2>
        <a:srgbClr val="545454"/>
      </a:dk2>
      <a:lt2>
        <a:srgbClr val="E5E5E5"/>
      </a:lt2>
      <a:accent1>
        <a:srgbClr val="EEB211"/>
      </a:accent1>
      <a:accent2>
        <a:srgbClr val="00254C"/>
      </a:accent2>
      <a:accent3>
        <a:srgbClr val="545454"/>
      </a:accent3>
      <a:accent4>
        <a:srgbClr val="EEB211"/>
      </a:accent4>
      <a:accent5>
        <a:srgbClr val="00254C"/>
      </a:accent5>
      <a:accent6>
        <a:srgbClr val="545454"/>
      </a:accent6>
      <a:hlink>
        <a:srgbClr val="EEB211"/>
      </a:hlink>
      <a:folHlink>
        <a:srgbClr val="EEB21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M PPT Template_FINAL.pptx" id="{D84509A2-1F74-4E8C-8091-A229B7B41153}" vid="{869C821A-75B1-431F-8A1A-9B3977B72B64}"/>
    </a:ext>
  </a:extLst>
</a:theme>
</file>

<file path=ppt/theme/theme3.xml><?xml version="1.0" encoding="utf-8"?>
<a:theme xmlns:a="http://schemas.openxmlformats.org/drawingml/2006/main" name="3_SECTION BREAKS - CHEVRON + HEADER">
  <a:themeElements>
    <a:clrScheme name="GT-ERP">
      <a:dk1>
        <a:srgbClr val="00254C"/>
      </a:dk1>
      <a:lt1>
        <a:srgbClr val="FFFFFF"/>
      </a:lt1>
      <a:dk2>
        <a:srgbClr val="545454"/>
      </a:dk2>
      <a:lt2>
        <a:srgbClr val="E5E5E5"/>
      </a:lt2>
      <a:accent1>
        <a:srgbClr val="EEB211"/>
      </a:accent1>
      <a:accent2>
        <a:srgbClr val="808080"/>
      </a:accent2>
      <a:accent3>
        <a:srgbClr val="040404"/>
      </a:accent3>
      <a:accent4>
        <a:srgbClr val="000000"/>
      </a:accent4>
      <a:accent5>
        <a:srgbClr val="000000"/>
      </a:accent5>
      <a:accent6>
        <a:srgbClr val="0000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THER STANDARDS">
  <a:themeElements>
    <a:clrScheme name="GT-ERP">
      <a:dk1>
        <a:srgbClr val="00254C"/>
      </a:dk1>
      <a:lt1>
        <a:srgbClr val="FFFFFF"/>
      </a:lt1>
      <a:dk2>
        <a:srgbClr val="545454"/>
      </a:dk2>
      <a:lt2>
        <a:srgbClr val="E5E5E5"/>
      </a:lt2>
      <a:accent1>
        <a:srgbClr val="EEB211"/>
      </a:accent1>
      <a:accent2>
        <a:srgbClr val="808080"/>
      </a:accent2>
      <a:accent3>
        <a:srgbClr val="040404"/>
      </a:accent3>
      <a:accent4>
        <a:srgbClr val="000000"/>
      </a:accent4>
      <a:accent5>
        <a:srgbClr val="000000"/>
      </a:accent5>
      <a:accent6>
        <a:srgbClr val="0000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SECTION BREAKS - CHEVRON + HEADER">
  <a:themeElements>
    <a:clrScheme name="GT-ERP">
      <a:dk1>
        <a:srgbClr val="00254C"/>
      </a:dk1>
      <a:lt1>
        <a:srgbClr val="FFFFFF"/>
      </a:lt1>
      <a:dk2>
        <a:srgbClr val="545454"/>
      </a:dk2>
      <a:lt2>
        <a:srgbClr val="E5E5E5"/>
      </a:lt2>
      <a:accent1>
        <a:srgbClr val="EEB211"/>
      </a:accent1>
      <a:accent2>
        <a:srgbClr val="808080"/>
      </a:accent2>
      <a:accent3>
        <a:srgbClr val="040404"/>
      </a:accent3>
      <a:accent4>
        <a:srgbClr val="000000"/>
      </a:accent4>
      <a:accent5>
        <a:srgbClr val="000000"/>
      </a:accent5>
      <a:accent6>
        <a:srgbClr val="0000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TITLE WITHOUT PROGRAM NAME">
  <a:themeElements>
    <a:clrScheme name="GT-ERP">
      <a:dk1>
        <a:srgbClr val="00254C"/>
      </a:dk1>
      <a:lt1>
        <a:srgbClr val="FFFFFF"/>
      </a:lt1>
      <a:dk2>
        <a:srgbClr val="545454"/>
      </a:dk2>
      <a:lt2>
        <a:srgbClr val="E5E5E5"/>
      </a:lt2>
      <a:accent1>
        <a:srgbClr val="EEB211"/>
      </a:accent1>
      <a:accent2>
        <a:srgbClr val="808080"/>
      </a:accent2>
      <a:accent3>
        <a:srgbClr val="040404"/>
      </a:accent3>
      <a:accent4>
        <a:srgbClr val="000000"/>
      </a:accent4>
      <a:accent5>
        <a:srgbClr val="000000"/>
      </a:accent5>
      <a:accent6>
        <a:srgbClr val="0000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M PPT Template_FINAL.pptx" id="{D84509A2-1F74-4E8C-8091-A229B7B41153}" vid="{0EA8CD65-42BE-49DC-A3A9-08DFAA31FB2A}"/>
    </a:ext>
  </a:extLst>
</a:theme>
</file>

<file path=ppt/theme/theme7.xml><?xml version="1.0" encoding="utf-8"?>
<a:theme xmlns:a="http://schemas.openxmlformats.org/drawingml/2006/main" name="5_SECTION BREAKS - CHEVRON + HEADER">
  <a:themeElements>
    <a:clrScheme name="GT-ERP">
      <a:dk1>
        <a:srgbClr val="00254C"/>
      </a:dk1>
      <a:lt1>
        <a:srgbClr val="FFFFFF"/>
      </a:lt1>
      <a:dk2>
        <a:srgbClr val="545454"/>
      </a:dk2>
      <a:lt2>
        <a:srgbClr val="E5E5E5"/>
      </a:lt2>
      <a:accent1>
        <a:srgbClr val="EEB211"/>
      </a:accent1>
      <a:accent2>
        <a:srgbClr val="808080"/>
      </a:accent2>
      <a:accent3>
        <a:srgbClr val="040404"/>
      </a:accent3>
      <a:accent4>
        <a:srgbClr val="000000"/>
      </a:accent4>
      <a:accent5>
        <a:srgbClr val="000000"/>
      </a:accent5>
      <a:accent6>
        <a:srgbClr val="0000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SECTION BREAKS - CHEVRON + HEADER">
  <a:themeElements>
    <a:clrScheme name="GT-ERP">
      <a:dk1>
        <a:srgbClr val="00254C"/>
      </a:dk1>
      <a:lt1>
        <a:srgbClr val="FFFFFF"/>
      </a:lt1>
      <a:dk2>
        <a:srgbClr val="545454"/>
      </a:dk2>
      <a:lt2>
        <a:srgbClr val="E5E5E5"/>
      </a:lt2>
      <a:accent1>
        <a:srgbClr val="EEB211"/>
      </a:accent1>
      <a:accent2>
        <a:srgbClr val="808080"/>
      </a:accent2>
      <a:accent3>
        <a:srgbClr val="040404"/>
      </a:accent3>
      <a:accent4>
        <a:srgbClr val="000000"/>
      </a:accent4>
      <a:accent5>
        <a:srgbClr val="000000"/>
      </a:accent5>
      <a:accent6>
        <a:srgbClr val="0000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SECTION BREAKS - CHEVRON + HEADER">
  <a:themeElements>
    <a:clrScheme name="GT-ERP">
      <a:dk1>
        <a:srgbClr val="00254C"/>
      </a:dk1>
      <a:lt1>
        <a:srgbClr val="FFFFFF"/>
      </a:lt1>
      <a:dk2>
        <a:srgbClr val="545454"/>
      </a:dk2>
      <a:lt2>
        <a:srgbClr val="E5E5E5"/>
      </a:lt2>
      <a:accent1>
        <a:srgbClr val="EEB211"/>
      </a:accent1>
      <a:accent2>
        <a:srgbClr val="808080"/>
      </a:accent2>
      <a:accent3>
        <a:srgbClr val="040404"/>
      </a:accent3>
      <a:accent4>
        <a:srgbClr val="000000"/>
      </a:accent4>
      <a:accent5>
        <a:srgbClr val="000000"/>
      </a:accent5>
      <a:accent6>
        <a:srgbClr val="0000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llExternalAdhocVariableMappings/>
</file>

<file path=customXml/item10.xml><?xml version="1.0" encoding="utf-8"?>
<VariableListDefinition name="AD_HOC" displayName="AD_HOC" id="80da24c0-c776-45b0-bc4c-c11216a5cfef" isdomainofvalue="False" dataSourceId="ae241346-2dca-4376-8ac9-238fbecbe10c"/>
</file>

<file path=customXml/item2.xml><?xml version="1.0" encoding="utf-8"?>
<VariableList UniqueId="80da24c0-c776-45b0-bc4c-c11216a5cfef" Name="AD_HOC" ContentType="XML" MajorVersion="0" MinorVersion="1" isLocalCopy="False" IsBaseObject="False" DataSourceId="ae241346-2dca-4376-8ac9-238fbecbe10c" DataSourceMajorVersion="0" DataSourceMinorVersion="1"/>
</file>

<file path=customXml/item3.xml><?xml version="1.0" encoding="utf-8"?>
<ct:contentTypeSchema xmlns:ct="http://schemas.microsoft.com/office/2006/metadata/contentType" xmlns:ma="http://schemas.microsoft.com/office/2006/metadata/properties/metaAttributes" ct:_="" ma:_="" ma:contentTypeName="Document" ma:contentTypeID="0x010100A7E72C75E954BA4FBA5C71B5273FE76C" ma:contentTypeVersion="17" ma:contentTypeDescription="Create a new document." ma:contentTypeScope="" ma:versionID="42aee313ffe94b76a6d2d2f1caa78e4e">
  <xsd:schema xmlns:xsd="http://www.w3.org/2001/XMLSchema" xmlns:xs="http://www.w3.org/2001/XMLSchema" xmlns:p="http://schemas.microsoft.com/office/2006/metadata/properties" xmlns:ns1="http://schemas.microsoft.com/sharepoint/v3" xmlns:ns2="9feacd38-726a-4c59-964d-35ff194cdd8d" xmlns:ns3="9ee8bd69-b1b2-4bc1-8f1a-b7c0bf30b9eb" xmlns:ns4="http://schemas.microsoft.com/sharepoint/v4" targetNamespace="http://schemas.microsoft.com/office/2006/metadata/properties" ma:root="true" ma:fieldsID="7408d1e646cf7ac6dfc53136149dcd7c" ns1:_="" ns2:_="" ns3:_="" ns4:_="">
    <xsd:import namespace="http://schemas.microsoft.com/sharepoint/v3"/>
    <xsd:import namespace="9feacd38-726a-4c59-964d-35ff194cdd8d"/>
    <xsd:import namespace="9ee8bd69-b1b2-4bc1-8f1a-b7c0bf30b9eb"/>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1:RoutingTargetPath"/>
                <xsd:element ref="ns1:RoutingTargetFolder"/>
                <xsd:element ref="ns2:MediaServiceEventHashCode" minOccurs="0"/>
                <xsd:element ref="ns2:MediaServiceGenerationTime" minOccurs="0"/>
                <xsd:element ref="ns2:Status" minOccurs="0"/>
                <xsd:element ref="ns2:_Flow_SignoffStatus" minOccurs="0"/>
                <xsd:element ref="ns2:MediaServiceLocation" minOccurs="0"/>
                <xsd:element ref="ns4:IconOverlay"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TargetPath" ma:index="15" ma:displayName="Target Path" ma:internalName="RoutingTargetPath">
      <xsd:simpleType>
        <xsd:restriction base="dms:Text">
          <xsd:maxLength value="255"/>
        </xsd:restriction>
      </xsd:simpleType>
    </xsd:element>
    <xsd:element name="RoutingTargetFolder" ma:index="16" ma:displayName="Target Folder" ma:description="" ma:internalName="RoutingTargetFold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eacd38-726a-4c59-964d-35ff194cdd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Status" ma:index="19" nillable="true" ma:displayName="Status" ma:format="Dropdown" ma:internalName="Status">
      <xsd:simpleType>
        <xsd:restriction base="dms:Text">
          <xsd:maxLength value="255"/>
        </xsd:restriction>
      </xsd:simpleType>
    </xsd:element>
    <xsd:element name="_Flow_SignoffStatus" ma:index="20" nillable="true" ma:displayName="Sign-off status" ma:internalName="_x0024_Resources_x003a_core_x002c_Signoff_Status_x003b_">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e8bd69-b1b2-4bc1-8f1a-b7c0bf30b9e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VariableListDefinition name="System" displayName="System" id="aa884404-a661-4c63-aa4a-ecabd8c19983" isdomainofvalue="False" dataSourceId="cc046f19-4818-4172-bea4-c7a744a0e9c9"/>
</file>

<file path=customXml/item5.xml><?xml version="1.0" encoding="utf-8"?>
<VariableList UniqueId="889ade20-0960-49f4-ba73-89c08092ac7a" Name="Computed" ContentType="XML" MajorVersion="0" MinorVersion="1" isLocalCopy="False" IsBaseObject="False" DataSourceId="745bb83e-7259-4069-b7ba-314bc57afb80" DataSourceMajorVersion="0" DataSourceMinorVersion="1"/>
</file>

<file path=customXml/item6.xml><?xml version="1.0" encoding="utf-8"?>
<VariableList UniqueId="aa884404-a661-4c63-aa4a-ecabd8c19983" Name="System" ContentType="XML" MajorVersion="0" MinorVersion="1" isLocalCopy="False" IsBaseObject="False" DataSourceId="cc046f19-4818-4172-bea4-c7a744a0e9c9" DataSourceMajorVersion="0" DataSourceMinorVersion="1"/>
</file>

<file path=customXml/item7.xml><?xml version="1.0" encoding="utf-8"?>
<p:properties xmlns:p="http://schemas.microsoft.com/office/2006/metadata/properties" xmlns:xsi="http://www.w3.org/2001/XMLSchema-instance" xmlns:pc="http://schemas.microsoft.com/office/infopath/2007/PartnerControls">
  <documentManagement>
    <RoutingTargetFolder xmlns="http://schemas.microsoft.com/sharepoint/v3">default</RoutingTargetFolder>
    <RoutingTargetPath xmlns="http://schemas.microsoft.com/sharepoint/v3">default</RoutingTargetPath>
    <_Flow_SignoffStatus xmlns="9feacd38-726a-4c59-964d-35ff194cdd8d" xsi:nil="true"/>
    <Status xmlns="9feacd38-726a-4c59-964d-35ff194cdd8d" xsi:nil="true"/>
    <IconOverlay xmlns="http://schemas.microsoft.com/sharepoint/v4" xsi:nil="true"/>
    <SharedWithUsers xmlns="9ee8bd69-b1b2-4bc1-8f1a-b7c0bf30b9eb">
      <UserInfo>
        <DisplayName>Johnson, Stacy S</DisplayName>
        <AccountId>215</AccountId>
        <AccountType/>
      </UserInfo>
      <UserInfo>
        <DisplayName>Cargill, Shalonda D</DisplayName>
        <AccountId>200</AccountId>
        <AccountType/>
      </UserInfo>
      <UserInfo>
        <DisplayName>Hu, Rui</DisplayName>
        <AccountId>616</AccountId>
        <AccountType/>
      </UserInfo>
    </SharedWithUsers>
  </documentManagement>
</p:properties>
</file>

<file path=customXml/item8.xml><?xml version="1.0" encoding="utf-8"?>
<VariableListDefinition name="Computed" displayName="Computed" id="889ade20-0960-49f4-ba73-89c08092ac7a" isdomainofvalue="False" dataSourceId="745bb83e-7259-4069-b7ba-314bc57afb80"/>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955A20-C2D4-4004-ABB8-42C23B4E03CA}">
  <ds:schemaRefs/>
</ds:datastoreItem>
</file>

<file path=customXml/itemProps10.xml><?xml version="1.0" encoding="utf-8"?>
<ds:datastoreItem xmlns:ds="http://schemas.openxmlformats.org/officeDocument/2006/customXml" ds:itemID="{2CDCDEFF-1C85-40E7-92A9-13724EA29897}">
  <ds:schemaRefs/>
</ds:datastoreItem>
</file>

<file path=customXml/itemProps2.xml><?xml version="1.0" encoding="utf-8"?>
<ds:datastoreItem xmlns:ds="http://schemas.openxmlformats.org/officeDocument/2006/customXml" ds:itemID="{8807C48F-C111-4E0E-8574-4396EDDDBF45}">
  <ds:schemaRefs/>
</ds:datastoreItem>
</file>

<file path=customXml/itemProps3.xml><?xml version="1.0" encoding="utf-8"?>
<ds:datastoreItem xmlns:ds="http://schemas.openxmlformats.org/officeDocument/2006/customXml" ds:itemID="{1810AA8D-A40D-42DB-8CCC-FAB9696D67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feacd38-726a-4c59-964d-35ff194cdd8d"/>
    <ds:schemaRef ds:uri="9ee8bd69-b1b2-4bc1-8f1a-b7c0bf30b9e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003BABB-2FC3-4CD5-AA93-0F607C32B9B4}">
  <ds:schemaRefs/>
</ds:datastoreItem>
</file>

<file path=customXml/itemProps5.xml><?xml version="1.0" encoding="utf-8"?>
<ds:datastoreItem xmlns:ds="http://schemas.openxmlformats.org/officeDocument/2006/customXml" ds:itemID="{D1EC84E5-D3D5-4447-B785-DD490F5916AA}">
  <ds:schemaRefs/>
</ds:datastoreItem>
</file>

<file path=customXml/itemProps6.xml><?xml version="1.0" encoding="utf-8"?>
<ds:datastoreItem xmlns:ds="http://schemas.openxmlformats.org/officeDocument/2006/customXml" ds:itemID="{339E9A6B-CFE8-49CF-897F-269BF7B073C2}">
  <ds:schemaRefs/>
</ds:datastoreItem>
</file>

<file path=customXml/itemProps7.xml><?xml version="1.0" encoding="utf-8"?>
<ds:datastoreItem xmlns:ds="http://schemas.openxmlformats.org/officeDocument/2006/customXml" ds:itemID="{B2881681-8332-4390-A0F9-714590012EE3}">
  <ds:schemaRefs>
    <ds:schemaRef ds:uri="9ee8bd69-b1b2-4bc1-8f1a-b7c0bf30b9eb"/>
    <ds:schemaRef ds:uri="http://www.w3.org/XML/1998/namespace"/>
    <ds:schemaRef ds:uri="http://schemas.openxmlformats.org/package/2006/metadata/core-properties"/>
    <ds:schemaRef ds:uri="http://purl.org/dc/elements/1.1/"/>
    <ds:schemaRef ds:uri="http://schemas.microsoft.com/sharepoint/v3"/>
    <ds:schemaRef ds:uri="http://schemas.microsoft.com/office/infopath/2007/PartnerControls"/>
    <ds:schemaRef ds:uri="http://schemas.microsoft.com/office/2006/documentManagement/types"/>
    <ds:schemaRef ds:uri="http://purl.org/dc/terms/"/>
    <ds:schemaRef ds:uri="http://schemas.microsoft.com/sharepoint/v4"/>
    <ds:schemaRef ds:uri="9feacd38-726a-4c59-964d-35ff194cdd8d"/>
    <ds:schemaRef ds:uri="http://schemas.microsoft.com/office/2006/metadata/properties"/>
    <ds:schemaRef ds:uri="http://purl.org/dc/dcmitype/"/>
  </ds:schemaRefs>
</ds:datastoreItem>
</file>

<file path=customXml/itemProps8.xml><?xml version="1.0" encoding="utf-8"?>
<ds:datastoreItem xmlns:ds="http://schemas.openxmlformats.org/officeDocument/2006/customXml" ds:itemID="{61B5BD06-EB55-4288-9885-CF22F384B71E}">
  <ds:schemaRefs/>
</ds:datastoreItem>
</file>

<file path=customXml/itemProps9.xml><?xml version="1.0" encoding="utf-8"?>
<ds:datastoreItem xmlns:ds="http://schemas.openxmlformats.org/officeDocument/2006/customXml" ds:itemID="{23B51AA1-4C46-4552-8A71-86ADAA50E1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8126</TotalTime>
  <Words>4833</Words>
  <Application>Microsoft Office PowerPoint</Application>
  <PresentationFormat>Widescreen</PresentationFormat>
  <Paragraphs>681</Paragraphs>
  <Slides>65</Slides>
  <Notes>49</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65</vt:i4>
      </vt:variant>
    </vt:vector>
  </HeadingPairs>
  <TitlesOfParts>
    <vt:vector size="79" baseType="lpstr">
      <vt:lpstr>Arial</vt:lpstr>
      <vt:lpstr>Arial Black</vt:lpstr>
      <vt:lpstr>Calibri</vt:lpstr>
      <vt:lpstr>Century Gothic</vt:lpstr>
      <vt:lpstr>Times New Roman</vt:lpstr>
      <vt:lpstr>1_TITLE WITHOUT PROGRAM NAME</vt:lpstr>
      <vt:lpstr>2_CONTENT ONLY</vt:lpstr>
      <vt:lpstr>3_SECTION BREAKS - CHEVRON + HEADER</vt:lpstr>
      <vt:lpstr>5_OTHER STANDARDS</vt:lpstr>
      <vt:lpstr>4_SECTION BREAKS - CHEVRON + HEADER</vt:lpstr>
      <vt:lpstr>2_TITLE WITHOUT PROGRAM NAME</vt:lpstr>
      <vt:lpstr>5_SECTION BREAKS - CHEVRON + HEADER</vt:lpstr>
      <vt:lpstr>6_SECTION BREAKS - CHEVRON + HEADER</vt:lpstr>
      <vt:lpstr>7_SECTION BREAKS - CHEVRON + HEADER</vt:lpstr>
      <vt:lpstr>Security Provisioning: Roles &amp; Responsibilities and Access</vt:lpstr>
      <vt:lpstr>Agenda &amp; Objective </vt:lpstr>
      <vt:lpstr>Available Roles </vt:lpstr>
      <vt:lpstr>PowerPoint Presentation</vt:lpstr>
      <vt:lpstr>Manager Self Service Approval Workflow Review</vt:lpstr>
      <vt:lpstr>MSS Approvals Overview</vt:lpstr>
      <vt:lpstr>Adding Approvers and Reviewers</vt:lpstr>
      <vt:lpstr>Transactional Roles</vt:lpstr>
      <vt:lpstr>Employee (BOR Employee Careers)</vt:lpstr>
      <vt:lpstr>Recruiting Self Service</vt:lpstr>
      <vt:lpstr>Manager (BOR Manager Careers)</vt:lpstr>
      <vt:lpstr>Manager Self Service</vt:lpstr>
      <vt:lpstr>Recruiter Admin (BOR Recruiting Administrators)</vt:lpstr>
      <vt:lpstr>Manager (BOR GA Tech Manager)</vt:lpstr>
      <vt:lpstr>Manager (BOR GA Tech Manager)</vt:lpstr>
      <vt:lpstr>Manager Self Service Transactions</vt:lpstr>
      <vt:lpstr>Manager Self Service Transactions</vt:lpstr>
      <vt:lpstr>Manager Self Service Navigation</vt:lpstr>
      <vt:lpstr>My Team View</vt:lpstr>
      <vt:lpstr>My Team View</vt:lpstr>
      <vt:lpstr>Provisioned Initiator</vt:lpstr>
      <vt:lpstr>Provisioned Initiator</vt:lpstr>
      <vt:lpstr>Manager Self Service Transactions</vt:lpstr>
      <vt:lpstr>Provisioned Initiator Navigation</vt:lpstr>
      <vt:lpstr>Direct Hire</vt:lpstr>
      <vt:lpstr>Express Direct Retro (EDR) Role</vt:lpstr>
      <vt:lpstr>Express Direct Retro Functionality at OneUSG</vt:lpstr>
      <vt:lpstr>Express Direct Retro: Retro Distribution Request</vt:lpstr>
      <vt:lpstr>Express Direct Retro: Review/Approve EDR - Search</vt:lpstr>
      <vt:lpstr>Monthly Employee Cost Detail Report</vt:lpstr>
      <vt:lpstr>Monthly Employee Cost Detail Report</vt:lpstr>
      <vt:lpstr>Express Direct Retro: Review/Approve EDR – AWE</vt:lpstr>
      <vt:lpstr>Express Direct Retro (EDR) Role</vt:lpstr>
      <vt:lpstr>Summer Pay</vt:lpstr>
      <vt:lpstr>Summer Pay</vt:lpstr>
      <vt:lpstr>Level 1 &amp; Level 2 Approver</vt:lpstr>
      <vt:lpstr>Level 1 &amp; 2 Approvers</vt:lpstr>
      <vt:lpstr>Level 1 &amp; 2 Approvers</vt:lpstr>
      <vt:lpstr>Level 1 &amp; 2 Approvers</vt:lpstr>
      <vt:lpstr>Time and Absence Approver</vt:lpstr>
      <vt:lpstr>Time and Absence Approver</vt:lpstr>
      <vt:lpstr>Time and Absence Editor</vt:lpstr>
      <vt:lpstr>Time and Absence Editor</vt:lpstr>
      <vt:lpstr>Query Access</vt:lpstr>
      <vt:lpstr>Queries</vt:lpstr>
      <vt:lpstr>Queries</vt:lpstr>
      <vt:lpstr>Available Queries</vt:lpstr>
      <vt:lpstr>Absence Management Queries</vt:lpstr>
      <vt:lpstr>WFA and MFE Queries</vt:lpstr>
      <vt:lpstr>Commitment Accounting Queries</vt:lpstr>
      <vt:lpstr>Time and Labor Queries</vt:lpstr>
      <vt:lpstr>Inquiry Roles</vt:lpstr>
      <vt:lpstr>Decentralized Inquiry Roles</vt:lpstr>
      <vt:lpstr>Job Data </vt:lpstr>
      <vt:lpstr>Job Data </vt:lpstr>
      <vt:lpstr>Job Data </vt:lpstr>
      <vt:lpstr>Job Data </vt:lpstr>
      <vt:lpstr>Job Data </vt:lpstr>
      <vt:lpstr>Position Data </vt:lpstr>
      <vt:lpstr>Position Data </vt:lpstr>
      <vt:lpstr>Position Data </vt:lpstr>
      <vt:lpstr>Show Personal Data</vt:lpstr>
      <vt:lpstr>Training Expectations</vt:lpstr>
      <vt:lpstr>Training Expectations </vt:lpstr>
      <vt:lpstr>Training Expectations </vt:lpstr>
    </vt:vector>
  </TitlesOfParts>
  <Company>Georgia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Tillman, Kara L</dc:creator>
  <cp:lastModifiedBy>Juliann Sedar</cp:lastModifiedBy>
  <cp:revision>271</cp:revision>
  <dcterms:created xsi:type="dcterms:W3CDTF">2019-04-08T19:31:31Z</dcterms:created>
  <dcterms:modified xsi:type="dcterms:W3CDTF">2020-03-04T15:31:44Z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8AFBA8C7-EA20-4F42-9DA8-A82C014E3634</vt:lpwstr>
  </property>
  <property fmtid="{D5CDD505-2E9C-101B-9397-08002B2CF9AE}" pid="3" name="ArticulatePath">
    <vt:lpwstr>Presentation2</vt:lpwstr>
  </property>
  <property fmtid="{D5CDD505-2E9C-101B-9397-08002B2CF9AE}" pid="4" name="ContentTypeId">
    <vt:lpwstr>0x010100A7E72C75E954BA4FBA5C71B5273FE76C</vt:lpwstr>
  </property>
  <property fmtid="{D5CDD505-2E9C-101B-9397-08002B2CF9AE}" pid="5" name="AuthorIds_UIVersion_1024">
    <vt:lpwstr>47</vt:lpwstr>
  </property>
</Properties>
</file>